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67" r:id="rId6"/>
    <p:sldId id="268" r:id="rId7"/>
    <p:sldId id="269" r:id="rId8"/>
    <p:sldId id="270" r:id="rId9"/>
    <p:sldId id="266" r:id="rId10"/>
    <p:sldId id="262" r:id="rId11"/>
    <p:sldId id="263" r:id="rId12"/>
    <p:sldId id="258" r:id="rId13"/>
    <p:sldId id="264" r:id="rId14"/>
    <p:sldId id="265" r:id="rId15"/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F2788-7F7D-3F48-A33C-361034D03222}" v="1" dt="2026-04-03T11:59:36.8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1" autoAdjust="0"/>
    <p:restoredTop sz="97574" autoAdjust="0"/>
  </p:normalViewPr>
  <p:slideViewPr>
    <p:cSldViewPr snapToGrid="0">
      <p:cViewPr varScale="1">
        <p:scale>
          <a:sx n="108" d="100"/>
          <a:sy n="108" d="100"/>
        </p:scale>
        <p:origin x="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3A659-2A84-4979-B133-FE401131758B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D776-9D58-472E-BC07-11900D9BB41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0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 fotocompil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collage, voertuig, Landvoertuig, auto&#10;&#10;Automatisch gegenereerde beschrijving">
            <a:extLst>
              <a:ext uri="{FF2B5EF4-FFF2-40B4-BE49-F238E27FC236}">
                <a16:creationId xmlns:a16="http://schemas.microsoft.com/office/drawing/2014/main" id="{BFB20BF5-492E-4A5C-E5C8-AE8C082F7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10"/>
            <a:ext cx="12192000" cy="61293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BC1E1D3-6831-D4B8-A744-84D6DD939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8700" y="6159244"/>
            <a:ext cx="2127018" cy="6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7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_onderwerp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0799351-3E10-FB35-1469-DDF82A9EAB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4191" y="-13689"/>
            <a:ext cx="10411115" cy="706586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DCC0C2F-0050-4674-E394-A8C335455CFC}"/>
              </a:ext>
            </a:extLst>
          </p:cNvPr>
          <p:cNvSpPr/>
          <p:nvPr userDrawn="1"/>
        </p:nvSpPr>
        <p:spPr>
          <a:xfrm>
            <a:off x="2236783" y="0"/>
            <a:ext cx="5512171" cy="685800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8F8169F-3C69-D8DF-EC70-96A659C0D322}"/>
              </a:ext>
            </a:extLst>
          </p:cNvPr>
          <p:cNvCxnSpPr>
            <a:cxnSpLocks/>
          </p:cNvCxnSpPr>
          <p:nvPr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F2DE09E-4E3B-7242-9757-CBA33547DB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09874A6-D0F7-05E6-FE72-C8364B77A12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82806" y="1337999"/>
            <a:ext cx="1126227" cy="856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Bahnschrift BOLD" panose="020B0502040204020203" pitchFamily="34" charset="0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02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FCA07EEE-86FE-27B1-9FE5-1EA60F274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14" y="1751222"/>
            <a:ext cx="4089278" cy="43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Tijdelijke verkeersmaatregelen</a:t>
            </a:r>
            <a:endParaRPr lang="en-US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0B702444-9738-BDCD-F0AA-488E5448B8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4475" y="2621897"/>
            <a:ext cx="6053138" cy="3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Verkeersregelaars</a:t>
            </a:r>
          </a:p>
          <a:p>
            <a:pPr lvl="0"/>
            <a:r>
              <a:rPr lang="nl-NL" dirty="0"/>
              <a:t>Verkeersveiligheid bij je event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6290C52-AB11-939E-3D23-397BB79C79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_onderwerppagin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, persoon, overdekt, meubels&#10;&#10;Automatisch gegenereerde beschrijving">
            <a:extLst>
              <a:ext uri="{FF2B5EF4-FFF2-40B4-BE49-F238E27FC236}">
                <a16:creationId xmlns:a16="http://schemas.microsoft.com/office/drawing/2014/main" id="{A285F7AC-5547-BB5E-81BE-B8FC41654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139" y="0"/>
            <a:ext cx="12458419" cy="830561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6209C8-D6C3-4563-D55D-5CD2D226113A}"/>
              </a:ext>
            </a:extLst>
          </p:cNvPr>
          <p:cNvSpPr/>
          <p:nvPr userDrawn="1"/>
        </p:nvSpPr>
        <p:spPr>
          <a:xfrm>
            <a:off x="2236783" y="0"/>
            <a:ext cx="5512171" cy="685800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01E14E9-6040-AA60-C75B-F40825B4D892}"/>
              </a:ext>
            </a:extLst>
          </p:cNvPr>
          <p:cNvSpPr txBox="1">
            <a:spLocks/>
          </p:cNvSpPr>
          <p:nvPr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03</a:t>
            </a:r>
            <a:endParaRPr lang="en-US" dirty="0">
              <a:ea typeface="Yu Gothic" panose="020B0400000000000000" pitchFamily="34" charset="-128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EDBCCB8-4596-A372-A6B0-94C94DC4D600}"/>
              </a:ext>
            </a:extLst>
          </p:cNvPr>
          <p:cNvCxnSpPr>
            <a:cxnSpLocks/>
          </p:cNvCxnSpPr>
          <p:nvPr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53776EC7-340E-36C0-0069-2AA14EEE5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8FAC46-5301-728F-4F49-9356F681D6C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82168" y="1728229"/>
            <a:ext cx="3768725" cy="476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Diensten &amp; kenniscentrum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93E308-F511-37A6-D632-D814A5F4F7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5047" y="2498954"/>
            <a:ext cx="5208657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Verkeerskundig advies</a:t>
            </a:r>
          </a:p>
          <a:p>
            <a:pPr lvl="0"/>
            <a:r>
              <a:rPr lang="nl-NL" dirty="0"/>
              <a:t>Permanente bewegwijzering</a:t>
            </a:r>
          </a:p>
          <a:p>
            <a:pPr lvl="0"/>
            <a:r>
              <a:rPr lang="nl-NL" dirty="0"/>
              <a:t>Ontwerp verkeersplannen</a:t>
            </a:r>
          </a:p>
          <a:p>
            <a:pPr lvl="0"/>
            <a:r>
              <a:rPr lang="nl-NL" dirty="0"/>
              <a:t>Projectmanagement</a:t>
            </a:r>
          </a:p>
          <a:p>
            <a:pPr lvl="0"/>
            <a:r>
              <a:rPr lang="nl-NL" dirty="0"/>
              <a:t>Grote projecten</a:t>
            </a:r>
          </a:p>
          <a:p>
            <a:pPr lvl="0"/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mobility</a:t>
            </a:r>
            <a:r>
              <a:rPr lang="nl-NL" dirty="0"/>
              <a:t> management</a:t>
            </a:r>
          </a:p>
          <a:p>
            <a:pPr lvl="0"/>
            <a:r>
              <a:rPr lang="nl-NL" dirty="0"/>
              <a:t>Opleidingsinstituut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00443AE-3644-93AC-F680-29A808C143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_inhoud-foto inwissel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2CF4D4A-13BA-300D-3B24-0428A9D37F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3038" y="-1296988"/>
            <a:ext cx="13995401" cy="95011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DDA819-34CF-94F6-C9C1-2F1DE30956B7}"/>
              </a:ext>
            </a:extLst>
          </p:cNvPr>
          <p:cNvSpPr/>
          <p:nvPr userDrawn="1"/>
        </p:nvSpPr>
        <p:spPr>
          <a:xfrm>
            <a:off x="1868192" y="-1297353"/>
            <a:ext cx="16115008" cy="950155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8D1A26E-B69E-881B-C7A5-79644304170F}"/>
              </a:ext>
            </a:extLst>
          </p:cNvPr>
          <p:cNvSpPr txBox="1">
            <a:spLocks/>
          </p:cNvSpPr>
          <p:nvPr userDrawn="1"/>
        </p:nvSpPr>
        <p:spPr>
          <a:xfrm>
            <a:off x="1193800" y="2482270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02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FC8C8FC-3B3F-7101-BE94-73E22102CE88}"/>
              </a:ext>
            </a:extLst>
          </p:cNvPr>
          <p:cNvSpPr txBox="1">
            <a:spLocks/>
          </p:cNvSpPr>
          <p:nvPr userDrawn="1"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01</a:t>
            </a:r>
            <a:endParaRPr lang="en-US" dirty="0">
              <a:ea typeface="Yu Gothic" panose="020B0400000000000000" pitchFamily="34" charset="-128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717E41F-D553-6AF2-E57E-52C71E895245}"/>
              </a:ext>
            </a:extLst>
          </p:cNvPr>
          <p:cNvCxnSpPr>
            <a:cxnSpLocks/>
          </p:cNvCxnSpPr>
          <p:nvPr userDrawn="1"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AFED2A51-9A7A-A8A1-B38A-D84061FD6FFB}"/>
              </a:ext>
            </a:extLst>
          </p:cNvPr>
          <p:cNvCxnSpPr>
            <a:cxnSpLocks/>
          </p:cNvCxnSpPr>
          <p:nvPr userDrawn="1"/>
        </p:nvCxnSpPr>
        <p:spPr>
          <a:xfrm>
            <a:off x="1345071" y="3498840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CC015A3-B13D-2997-89E4-0EA4EE826D79}"/>
              </a:ext>
            </a:extLst>
          </p:cNvPr>
          <p:cNvCxnSpPr>
            <a:cxnSpLocks/>
          </p:cNvCxnSpPr>
          <p:nvPr userDrawn="1"/>
        </p:nvCxnSpPr>
        <p:spPr>
          <a:xfrm>
            <a:off x="1345071" y="4768840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4182B659-A46B-EDE0-5D27-442B21781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9D47440-A4D9-44B5-322B-ABBB30E86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34038" y="3134520"/>
            <a:ext cx="361506" cy="36385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928A4A9-FEA0-A9EF-EC16-23689F700A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58025" y="4406160"/>
            <a:ext cx="361506" cy="363853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9A5E078C-0707-A659-E71C-ACE73DD52F89}"/>
              </a:ext>
            </a:extLst>
          </p:cNvPr>
          <p:cNvSpPr txBox="1">
            <a:spLocks/>
          </p:cNvSpPr>
          <p:nvPr userDrawn="1"/>
        </p:nvSpPr>
        <p:spPr>
          <a:xfrm>
            <a:off x="1258755" y="3762662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03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7A4577-903F-04CB-C4CA-BFE04BDCC6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7417" y="1710172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2CC94FC5-56B8-D707-2D21-C54B4C3AF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7416" y="3012710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A0F8A90D-D27C-2A69-01FD-6B1978522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7415" y="4249271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0929B19-C9DD-E288-C65E-584A73A99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_onderwerppagina-foto wissel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250903B-6457-6C51-E509-715B4D0E6F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50988" y="0"/>
            <a:ext cx="9064971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DCC0C2F-0050-4674-E394-A8C335455CFC}"/>
              </a:ext>
            </a:extLst>
          </p:cNvPr>
          <p:cNvSpPr/>
          <p:nvPr userDrawn="1"/>
        </p:nvSpPr>
        <p:spPr>
          <a:xfrm>
            <a:off x="2236783" y="0"/>
            <a:ext cx="5512171" cy="685800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8F8169F-3C69-D8DF-EC70-96A659C0D322}"/>
              </a:ext>
            </a:extLst>
          </p:cNvPr>
          <p:cNvCxnSpPr>
            <a:cxnSpLocks/>
          </p:cNvCxnSpPr>
          <p:nvPr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F2DE09E-4E3B-7242-9757-CBA33547D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09874A6-D0F7-05E6-FE72-C8364B77A12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82806" y="1337999"/>
            <a:ext cx="1126227" cy="856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Bahnschrift BOLD" panose="020B0502040204020203" pitchFamily="34" charset="0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02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FCA07EEE-86FE-27B1-9FE5-1EA60F274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5514" y="1751222"/>
            <a:ext cx="4089278" cy="43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Tijdelijke verkeersmaatregelen</a:t>
            </a:r>
            <a:endParaRPr lang="en-US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0B702444-9738-BDCD-F0AA-488E5448B8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4475" y="2621897"/>
            <a:ext cx="6053138" cy="3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Verkeersregelaars</a:t>
            </a:r>
          </a:p>
          <a:p>
            <a:pPr lvl="0"/>
            <a:r>
              <a:rPr lang="nl-NL" dirty="0"/>
              <a:t>Verkeersveiligheid bij je event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A961D9-5A61-F6FC-5EFD-8A7FB632E3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SNed_onderwerppagina_2-fotowissel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A03F89C-7EF7-6F3B-1AA8-92B5F98775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093913" y="0"/>
            <a:ext cx="9842867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A6209C8-D6C3-4563-D55D-5CD2D226113A}"/>
              </a:ext>
            </a:extLst>
          </p:cNvPr>
          <p:cNvSpPr/>
          <p:nvPr userDrawn="1"/>
        </p:nvSpPr>
        <p:spPr>
          <a:xfrm>
            <a:off x="2236783" y="0"/>
            <a:ext cx="5512171" cy="685800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01E14E9-6040-AA60-C75B-F40825B4D892}"/>
              </a:ext>
            </a:extLst>
          </p:cNvPr>
          <p:cNvSpPr txBox="1">
            <a:spLocks/>
          </p:cNvSpPr>
          <p:nvPr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03</a:t>
            </a:r>
            <a:endParaRPr lang="en-US" dirty="0">
              <a:ea typeface="Yu Gothic" panose="020B0400000000000000" pitchFamily="34" charset="-128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EDBCCB8-4596-A372-A6B0-94C94DC4D600}"/>
              </a:ext>
            </a:extLst>
          </p:cNvPr>
          <p:cNvCxnSpPr>
            <a:cxnSpLocks/>
          </p:cNvCxnSpPr>
          <p:nvPr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53776EC7-340E-36C0-0069-2AA14EEE5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8FAC46-5301-728F-4F49-9356F681D6C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82168" y="1728229"/>
            <a:ext cx="3768725" cy="476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Diensten &amp; kenniscentrum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93E308-F511-37A6-D632-D814A5F4F7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5047" y="2498954"/>
            <a:ext cx="5208657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Verkeerskundig advies</a:t>
            </a:r>
          </a:p>
          <a:p>
            <a:pPr lvl="0"/>
            <a:r>
              <a:rPr lang="nl-NL" dirty="0"/>
              <a:t>Permanente bewegwijzering</a:t>
            </a:r>
          </a:p>
          <a:p>
            <a:pPr lvl="0"/>
            <a:r>
              <a:rPr lang="nl-NL" dirty="0"/>
              <a:t>Ontwerp verkeersplannen</a:t>
            </a:r>
          </a:p>
          <a:p>
            <a:pPr lvl="0"/>
            <a:r>
              <a:rPr lang="nl-NL" dirty="0"/>
              <a:t>Projectmanagement</a:t>
            </a:r>
          </a:p>
          <a:p>
            <a:pPr lvl="0"/>
            <a:r>
              <a:rPr lang="nl-NL" dirty="0"/>
              <a:t>Grote projecten</a:t>
            </a:r>
          </a:p>
          <a:p>
            <a:pPr lvl="0"/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mobility</a:t>
            </a:r>
            <a:r>
              <a:rPr lang="nl-NL" dirty="0"/>
              <a:t> management</a:t>
            </a:r>
          </a:p>
          <a:p>
            <a:pPr lvl="0"/>
            <a:r>
              <a:rPr lang="nl-NL" dirty="0"/>
              <a:t>Opleidingsinstituut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3E9779-DDE3-7D88-3741-0C85AA2C74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 kegel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6" name="Afbeelding 5" descr="Afbeelding met hemel, wolk, buitenshuis, geel&#10;&#10;Automatisch gegenereerde beschrijving">
            <a:extLst>
              <a:ext uri="{FF2B5EF4-FFF2-40B4-BE49-F238E27FC236}">
                <a16:creationId xmlns:a16="http://schemas.microsoft.com/office/drawing/2014/main" id="{A27B53EB-64FA-28E4-7854-D699262719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195" y="-1297353"/>
            <a:ext cx="14252318" cy="9501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037A536-D262-ACC3-044F-E82C38AB3DD6}"/>
              </a:ext>
            </a:extLst>
          </p:cNvPr>
          <p:cNvSpPr/>
          <p:nvPr userDrawn="1"/>
        </p:nvSpPr>
        <p:spPr>
          <a:xfrm>
            <a:off x="13483516" y="-1297353"/>
            <a:ext cx="14252318" cy="9501550"/>
          </a:xfrm>
          <a:prstGeom prst="rect">
            <a:avLst/>
          </a:prstGeom>
          <a:solidFill>
            <a:srgbClr val="F0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08167-E14D-9AAD-E37C-0B8B7823C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04" y="1923264"/>
            <a:ext cx="6797489" cy="46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2B88CDE-10AE-A025-CC7B-65D8516FFC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89 -2.22222E-6 L -0.95286 -0.00347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SNed kegel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037A536-D262-ACC3-044F-E82C38AB3DD6}"/>
              </a:ext>
            </a:extLst>
          </p:cNvPr>
          <p:cNvSpPr/>
          <p:nvPr userDrawn="1"/>
        </p:nvSpPr>
        <p:spPr>
          <a:xfrm>
            <a:off x="13483516" y="-1297353"/>
            <a:ext cx="14252318" cy="9501550"/>
          </a:xfrm>
          <a:prstGeom prst="rect">
            <a:avLst/>
          </a:prstGeom>
          <a:solidFill>
            <a:srgbClr val="F0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08167-E14D-9AAD-E37C-0B8B7823C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04" y="1923264"/>
            <a:ext cx="6797489" cy="46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E610A0-064D-6EA0-EBB3-857D70A0C2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89 -2.22222E-6 L -0.95286 -0.00347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 kegels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037A536-D262-ACC3-044F-E82C38AB3DD6}"/>
              </a:ext>
            </a:extLst>
          </p:cNvPr>
          <p:cNvSpPr/>
          <p:nvPr userDrawn="1"/>
        </p:nvSpPr>
        <p:spPr>
          <a:xfrm>
            <a:off x="13483516" y="-1297353"/>
            <a:ext cx="14252318" cy="9501550"/>
          </a:xfrm>
          <a:prstGeom prst="rect">
            <a:avLst/>
          </a:prstGeom>
          <a:solidFill>
            <a:srgbClr val="F0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08167-E14D-9AAD-E37C-0B8B7823C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8504" y="1923264"/>
            <a:ext cx="6797489" cy="46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lvl="0"/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X tekstopsomming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ED8DA3-63BC-94C3-EEB4-BD2C72E83D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489 -2.22222E-6 L -0.95286 -0.00347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_Foto-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zwart-wit, hemel, wolk&#10;&#10;Automatisch gegenereerde beschrijving">
            <a:extLst>
              <a:ext uri="{FF2B5EF4-FFF2-40B4-BE49-F238E27FC236}">
                <a16:creationId xmlns:a16="http://schemas.microsoft.com/office/drawing/2014/main" id="{80BDD946-4B34-28E9-5FF9-C7AC3EBD9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3453"/>
            <a:ext cx="12258675" cy="817867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ED7F435D-FC25-09B7-5E8D-46D332062635}"/>
              </a:ext>
            </a:extLst>
          </p:cNvPr>
          <p:cNvSpPr/>
          <p:nvPr userDrawn="1"/>
        </p:nvSpPr>
        <p:spPr>
          <a:xfrm>
            <a:off x="1924050" y="2194629"/>
            <a:ext cx="9858375" cy="3968046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2C20C7C-25E6-5AB5-99D8-0730F71FE661}"/>
              </a:ext>
            </a:extLst>
          </p:cNvPr>
          <p:cNvSpPr txBox="1">
            <a:spLocks/>
          </p:cNvSpPr>
          <p:nvPr userDrawn="1"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01</a:t>
            </a:r>
            <a:endParaRPr lang="en-US" dirty="0">
              <a:ea typeface="Yu Gothic" panose="020B0400000000000000" pitchFamily="34" charset="-128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85026ED-A4B2-1DB7-9A44-3A2C3485722B}"/>
              </a:ext>
            </a:extLst>
          </p:cNvPr>
          <p:cNvCxnSpPr>
            <a:cxnSpLocks/>
          </p:cNvCxnSpPr>
          <p:nvPr userDrawn="1"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910629-975B-CBA4-0538-F54387A34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6782" y="2481678"/>
            <a:ext cx="9307517" cy="3254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800" spc="-50" dirty="0">
                <a:solidFill>
                  <a:srgbClr val="000000"/>
                </a:solidFill>
                <a:effectLst/>
              </a:rPr>
              <a:t>Klik om tekst in te voegen</a:t>
            </a:r>
            <a:endParaRPr lang="en-US" sz="2800" dirty="0">
              <a:effectLst/>
            </a:endParaRPr>
          </a:p>
          <a:p>
            <a:pPr lvl="0"/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138B02-59ED-75EC-902D-DCBE196E5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6782" y="1709570"/>
            <a:ext cx="9307517" cy="345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Klik om tekst in te voegen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1D9B073-3C97-6C57-6085-7D7A83EA0B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chiedenis-niet aanpas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voertuig, transport, wiel, Landvoertuig&#10;&#10;Automatisch gegenereerde beschrijving">
            <a:extLst>
              <a:ext uri="{FF2B5EF4-FFF2-40B4-BE49-F238E27FC236}">
                <a16:creationId xmlns:a16="http://schemas.microsoft.com/office/drawing/2014/main" id="{F6BA4742-D2E6-74A2-5FCC-D7444D5FE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069" y="2435807"/>
            <a:ext cx="4725529" cy="304106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794925F-34EF-87CC-9DAB-07316B6CF856}"/>
              </a:ext>
            </a:extLst>
          </p:cNvPr>
          <p:cNvSpPr txBox="1">
            <a:spLocks/>
          </p:cNvSpPr>
          <p:nvPr userDrawn="1"/>
        </p:nvSpPr>
        <p:spPr>
          <a:xfrm>
            <a:off x="2236783" y="1694484"/>
            <a:ext cx="2932117" cy="55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TSNed historie</a:t>
            </a:r>
            <a:endParaRPr lang="en-US" sz="2000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F524825-710C-9BD7-A2B4-C00863D88462}"/>
              </a:ext>
            </a:extLst>
          </p:cNvPr>
          <p:cNvCxnSpPr>
            <a:cxnSpLocks/>
          </p:cNvCxnSpPr>
          <p:nvPr userDrawn="1"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id="{E1B4676E-4A97-DC45-993F-CC4323FA65C4}"/>
              </a:ext>
            </a:extLst>
          </p:cNvPr>
          <p:cNvGrpSpPr/>
          <p:nvPr userDrawn="1"/>
        </p:nvGrpSpPr>
        <p:grpSpPr>
          <a:xfrm>
            <a:off x="6712995" y="2613217"/>
            <a:ext cx="4118660" cy="434783"/>
            <a:chOff x="6712995" y="2613217"/>
            <a:chExt cx="4118660" cy="434783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775B8D90-C326-6A4A-63DF-0CBE3C1D55AF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2622598"/>
              <a:ext cx="10815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solidFill>
                    <a:schemeClr val="bg1">
                      <a:lumMod val="75000"/>
                    </a:schemeClr>
                  </a:solidFill>
                  <a:ea typeface="Yu Gothic" panose="020B0400000000000000" pitchFamily="34" charset="-128"/>
                </a:rPr>
                <a:t>1928</a:t>
              </a:r>
              <a:r>
                <a:rPr lang="nl-NL" sz="2800" dirty="0">
                  <a:ea typeface="Yu Gothic" panose="020B0400000000000000" pitchFamily="34" charset="-128"/>
                </a:rPr>
                <a:t>     </a:t>
              </a:r>
              <a:endParaRPr lang="en-US" sz="2800" dirty="0">
                <a:ea typeface="Yu Gothic" panose="020B0400000000000000" pitchFamily="34" charset="-128"/>
              </a:endParaRP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A84F0DC0-9F4B-2C36-D8E8-16E9942A20F7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2613217"/>
              <a:ext cx="32921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Oprichting door van </a:t>
              </a:r>
              <a:r>
                <a:rPr lang="nl-NL" sz="1600" dirty="0" err="1">
                  <a:latin typeface="Yu Gothic" panose="020B0400000000000000" pitchFamily="34" charset="-128"/>
                  <a:ea typeface="Yu Gothic" panose="020B0400000000000000" pitchFamily="34" charset="-128"/>
                </a:rPr>
                <a:t>Strien</a:t>
              </a:r>
              <a:endParaRPr lang="en-US" sz="1600" dirty="0">
                <a:ea typeface="Yu Gothic" panose="020B0400000000000000" pitchFamily="34" charset="-128"/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9D197E8-5422-E8B2-9744-998703A383AF}"/>
              </a:ext>
            </a:extLst>
          </p:cNvPr>
          <p:cNvGrpSpPr/>
          <p:nvPr userDrawn="1"/>
        </p:nvGrpSpPr>
        <p:grpSpPr>
          <a:xfrm>
            <a:off x="6712995" y="3108373"/>
            <a:ext cx="4118660" cy="425402"/>
            <a:chOff x="6712995" y="3108373"/>
            <a:chExt cx="4118660" cy="425402"/>
          </a:xfrm>
        </p:grpSpPr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62D267A8-3D26-0F21-5FAA-24B2F5DA63B0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3108373"/>
              <a:ext cx="10815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solidFill>
                    <a:schemeClr val="bg1">
                      <a:lumMod val="75000"/>
                    </a:schemeClr>
                  </a:solidFill>
                  <a:ea typeface="Yu Gothic" panose="020B0400000000000000" pitchFamily="34" charset="-128"/>
                </a:rPr>
                <a:t>1988     </a:t>
              </a:r>
              <a:endParaRPr lang="en-US" sz="2800" dirty="0">
                <a:solidFill>
                  <a:schemeClr val="bg1">
                    <a:lumMod val="75000"/>
                  </a:schemeClr>
                </a:solidFill>
                <a:ea typeface="Yu Gothic" panose="020B0400000000000000" pitchFamily="34" charset="-128"/>
              </a:endParaRPr>
            </a:p>
          </p:txBody>
        </p:sp>
        <p:sp>
          <p:nvSpPr>
            <p:cNvPr id="14" name="Titel 1">
              <a:extLst>
                <a:ext uri="{FF2B5EF4-FFF2-40B4-BE49-F238E27FC236}">
                  <a16:creationId xmlns:a16="http://schemas.microsoft.com/office/drawing/2014/main" id="{BD08D690-875F-3C07-8C90-8402237700D8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3108373"/>
              <a:ext cx="32921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van </a:t>
              </a:r>
              <a:r>
                <a:rPr lang="nl-NL" sz="1600" dirty="0" err="1">
                  <a:latin typeface="Yu Gothic" panose="020B0400000000000000" pitchFamily="34" charset="-128"/>
                  <a:ea typeface="Yu Gothic" panose="020B0400000000000000" pitchFamily="34" charset="-128"/>
                </a:rPr>
                <a:t>Strien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 Verkeersgeleiding</a:t>
              </a:r>
              <a:endParaRPr lang="en-US" sz="1600" dirty="0">
                <a:ea typeface="Yu Gothic" panose="020B0400000000000000" pitchFamily="34" charset="-128"/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3B54D3C-5952-F00B-039E-DAE0FB0E1078}"/>
              </a:ext>
            </a:extLst>
          </p:cNvPr>
          <p:cNvGrpSpPr/>
          <p:nvPr userDrawn="1"/>
        </p:nvGrpSpPr>
        <p:grpSpPr>
          <a:xfrm>
            <a:off x="6712995" y="3594148"/>
            <a:ext cx="4118660" cy="425402"/>
            <a:chOff x="6712995" y="3594148"/>
            <a:chExt cx="4118660" cy="425402"/>
          </a:xfrm>
        </p:grpSpPr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B9C54B4D-41AF-243C-6E65-562493F75D2A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3594148"/>
              <a:ext cx="10815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solidFill>
                    <a:schemeClr val="bg1">
                      <a:lumMod val="75000"/>
                    </a:schemeClr>
                  </a:solidFill>
                  <a:ea typeface="Yu Gothic" panose="020B0400000000000000" pitchFamily="34" charset="-128"/>
                </a:rPr>
                <a:t>1992     </a:t>
              </a:r>
              <a:endParaRPr lang="en-US" sz="2800" dirty="0">
                <a:solidFill>
                  <a:schemeClr val="bg1">
                    <a:lumMod val="75000"/>
                  </a:schemeClr>
                </a:solidFill>
                <a:ea typeface="Yu Gothic" panose="020B0400000000000000" pitchFamily="34" charset="-128"/>
              </a:endParaRPr>
            </a:p>
          </p:txBody>
        </p:sp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B95FED51-734F-6685-E19A-13E3C9843DDD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3594148"/>
              <a:ext cx="32921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Overname door Ballast Nedam</a:t>
              </a:r>
              <a:endParaRPr lang="en-US" sz="1600" dirty="0">
                <a:ea typeface="Yu Gothic" panose="020B0400000000000000" pitchFamily="34" charset="-128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2FC297B9-8DCD-C759-5F40-712A8FE29E36}"/>
              </a:ext>
            </a:extLst>
          </p:cNvPr>
          <p:cNvGrpSpPr/>
          <p:nvPr userDrawn="1"/>
        </p:nvGrpSpPr>
        <p:grpSpPr>
          <a:xfrm>
            <a:off x="6712995" y="4079923"/>
            <a:ext cx="5479005" cy="431705"/>
            <a:chOff x="6712995" y="4079923"/>
            <a:chExt cx="5479005" cy="431705"/>
          </a:xfrm>
        </p:grpSpPr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CBE4870-7AD1-48FC-1F17-4D485DC5B9AD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4079923"/>
              <a:ext cx="1416490" cy="425402"/>
            </a:xfrm>
            <a:prstGeom prst="rect">
              <a:avLst/>
            </a:prstGeom>
            <a:solidFill>
              <a:srgbClr val="F0FF00"/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Yu Gothic" panose="020B0400000000000000" pitchFamily="34" charset="-128"/>
                </a:rPr>
                <a:t>1995</a:t>
              </a:r>
              <a:r>
                <a:rPr lang="nl-NL" sz="2800" dirty="0">
                  <a:ea typeface="Yu Gothic" panose="020B0400000000000000" pitchFamily="34" charset="-128"/>
                </a:rPr>
                <a:t>     </a:t>
              </a:r>
              <a:endParaRPr lang="en-US" sz="2800" dirty="0">
                <a:ea typeface="Yu Gothic" panose="020B0400000000000000" pitchFamily="34" charset="-128"/>
              </a:endParaRPr>
            </a:p>
          </p:txBody>
        </p:sp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215C13BE-A74D-E908-C566-EDFFE9E98047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4086226"/>
              <a:ext cx="4652492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raffic </a:t>
              </a:r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S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ervice </a:t>
              </a:r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Ned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erland </a:t>
              </a:r>
              <a:r>
                <a:rPr lang="nl-NL" sz="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(KWS, HWZ, NBM, VERMEER, NEDERLAND HAARLEM)</a:t>
              </a:r>
              <a:endParaRPr lang="en-US" sz="600" dirty="0">
                <a:ea typeface="Yu Gothic" panose="020B0400000000000000" pitchFamily="34" charset="-128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2B8EB5D5-E271-7C4D-8B4A-7A69866741E9}"/>
              </a:ext>
            </a:extLst>
          </p:cNvPr>
          <p:cNvGrpSpPr/>
          <p:nvPr userDrawn="1"/>
        </p:nvGrpSpPr>
        <p:grpSpPr>
          <a:xfrm>
            <a:off x="6712995" y="4565698"/>
            <a:ext cx="4118660" cy="444595"/>
            <a:chOff x="6712995" y="4565698"/>
            <a:chExt cx="4118660" cy="444595"/>
          </a:xfrm>
        </p:grpSpPr>
        <p:sp>
          <p:nvSpPr>
            <p:cNvPr id="22" name="Titel 1">
              <a:extLst>
                <a:ext uri="{FF2B5EF4-FFF2-40B4-BE49-F238E27FC236}">
                  <a16:creationId xmlns:a16="http://schemas.microsoft.com/office/drawing/2014/main" id="{F62B189C-9B20-B5A7-4F42-1889F27FA3C3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4565698"/>
              <a:ext cx="10815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ea typeface="Yu Gothic" panose="020B0400000000000000" pitchFamily="34" charset="-128"/>
                </a:rPr>
                <a:t>1996     </a:t>
              </a:r>
              <a:endParaRPr lang="en-US" sz="2800" dirty="0">
                <a:ea typeface="Yu Gothic" panose="020B0400000000000000" pitchFamily="34" charset="-128"/>
              </a:endParaRPr>
            </a:p>
          </p:txBody>
        </p:sp>
        <p:sp>
          <p:nvSpPr>
            <p:cNvPr id="23" name="Titel 1">
              <a:extLst>
                <a:ext uri="{FF2B5EF4-FFF2-40B4-BE49-F238E27FC236}">
                  <a16:creationId xmlns:a16="http://schemas.microsoft.com/office/drawing/2014/main" id="{0DF47290-7863-5781-1B49-74B1CF815F49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4584891"/>
              <a:ext cx="32921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Traffic Service van </a:t>
              </a:r>
              <a:r>
                <a:rPr lang="nl-NL" sz="1600" dirty="0" err="1">
                  <a:latin typeface="Yu Gothic" panose="020B0400000000000000" pitchFamily="34" charset="-128"/>
                  <a:ea typeface="Yu Gothic" panose="020B0400000000000000" pitchFamily="34" charset="-128"/>
                </a:rPr>
                <a:t>Strien</a:t>
              </a:r>
              <a:endParaRPr lang="en-US" sz="1600" dirty="0">
                <a:ea typeface="Yu Gothic" panose="020B0400000000000000" pitchFamily="34" charset="-128"/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D39F33A-6832-053A-FAFC-75A11EAD7BB0}"/>
              </a:ext>
            </a:extLst>
          </p:cNvPr>
          <p:cNvGrpSpPr/>
          <p:nvPr userDrawn="1"/>
        </p:nvGrpSpPr>
        <p:grpSpPr>
          <a:xfrm>
            <a:off x="6712995" y="5051473"/>
            <a:ext cx="4118660" cy="457485"/>
            <a:chOff x="6712995" y="5051473"/>
            <a:chExt cx="4118660" cy="457485"/>
          </a:xfrm>
        </p:grpSpPr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2AA2E48C-C41D-C88D-3543-E0FCC06AED0E}"/>
                </a:ext>
              </a:extLst>
            </p:cNvPr>
            <p:cNvSpPr txBox="1">
              <a:spLocks/>
            </p:cNvSpPr>
            <p:nvPr/>
          </p:nvSpPr>
          <p:spPr>
            <a:xfrm>
              <a:off x="6712995" y="5051473"/>
              <a:ext cx="10815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2800" dirty="0">
                  <a:ea typeface="Yu Gothic" panose="020B0400000000000000" pitchFamily="34" charset="-128"/>
                </a:rPr>
                <a:t>2009     </a:t>
              </a:r>
              <a:endParaRPr lang="en-US" sz="2800" dirty="0">
                <a:ea typeface="Yu Gothic" panose="020B0400000000000000" pitchFamily="34" charset="-128"/>
              </a:endParaRPr>
            </a:p>
          </p:txBody>
        </p:sp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6870AC5-875F-F555-5EF0-923108EF7CA1}"/>
                </a:ext>
              </a:extLst>
            </p:cNvPr>
            <p:cNvSpPr txBox="1">
              <a:spLocks/>
            </p:cNvSpPr>
            <p:nvPr/>
          </p:nvSpPr>
          <p:spPr>
            <a:xfrm>
              <a:off x="7539508" y="5083556"/>
              <a:ext cx="3292147" cy="425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Bahnschrift BOLD" panose="020B0502040204020203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T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raffic </a:t>
              </a:r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S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ervice </a:t>
              </a:r>
              <a:r>
                <a:rPr lang="nl-NL" sz="160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Ned</a:t>
              </a:r>
              <a:r>
                <a:rPr lang="nl-NL" sz="1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erland</a:t>
              </a:r>
              <a:endParaRPr lang="en-US" sz="1600" dirty="0">
                <a:ea typeface="Yu Gothic" panose="020B0400000000000000" pitchFamily="34" charset="-128"/>
              </a:endParaRPr>
            </a:p>
          </p:txBody>
        </p:sp>
      </p:grpSp>
      <p:sp>
        <p:nvSpPr>
          <p:cNvPr id="27" name="Titel 1">
            <a:extLst>
              <a:ext uri="{FF2B5EF4-FFF2-40B4-BE49-F238E27FC236}">
                <a16:creationId xmlns:a16="http://schemas.microsoft.com/office/drawing/2014/main" id="{60FD281F-B983-2409-F53E-2EA7D4D326ED}"/>
              </a:ext>
            </a:extLst>
          </p:cNvPr>
          <p:cNvSpPr txBox="1">
            <a:spLocks/>
          </p:cNvSpPr>
          <p:nvPr userDrawn="1"/>
        </p:nvSpPr>
        <p:spPr>
          <a:xfrm>
            <a:off x="1170354" y="2150531"/>
            <a:ext cx="7328795" cy="3454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8000" dirty="0">
                <a:solidFill>
                  <a:srgbClr val="F0FF00"/>
                </a:solidFill>
                <a:ea typeface="Yu Gothic" panose="020B0400000000000000" pitchFamily="34" charset="-128"/>
              </a:rPr>
              <a:t>Bijna </a:t>
            </a:r>
          </a:p>
          <a:p>
            <a:pPr algn="l"/>
            <a:r>
              <a:rPr lang="nl-NL" sz="8000" dirty="0">
                <a:solidFill>
                  <a:srgbClr val="F0FF00"/>
                </a:solidFill>
                <a:ea typeface="Yu Gothic" panose="020B0400000000000000" pitchFamily="34" charset="-128"/>
              </a:rPr>
              <a:t>100 jaar </a:t>
            </a:r>
          </a:p>
          <a:p>
            <a:pPr algn="l"/>
            <a:r>
              <a:rPr lang="nl-NL" sz="8000" dirty="0">
                <a:solidFill>
                  <a:srgbClr val="F0FF00"/>
                </a:solidFill>
                <a:ea typeface="Yu Gothic" panose="020B0400000000000000" pitchFamily="34" charset="-128"/>
              </a:rPr>
              <a:t>ervaring</a:t>
            </a:r>
            <a:endParaRPr lang="en-US" sz="8000" dirty="0">
              <a:solidFill>
                <a:srgbClr val="F0FF00"/>
              </a:solidFill>
              <a:ea typeface="Yu Gothic" panose="020B0400000000000000" pitchFamily="34" charset="-128"/>
            </a:endParaRP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DBDB4EF6-9C02-4EC8-BBCE-3ADD22B26413}"/>
              </a:ext>
            </a:extLst>
          </p:cNvPr>
          <p:cNvGrpSpPr/>
          <p:nvPr userDrawn="1"/>
        </p:nvGrpSpPr>
        <p:grpSpPr>
          <a:xfrm>
            <a:off x="6312502" y="2724269"/>
            <a:ext cx="353660" cy="2141819"/>
            <a:chOff x="6312502" y="2724269"/>
            <a:chExt cx="353660" cy="2141819"/>
          </a:xfrm>
        </p:grpSpPr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7A15553A-6D62-ABDE-F465-29CE467E7DF5}"/>
                </a:ext>
              </a:extLst>
            </p:cNvPr>
            <p:cNvCxnSpPr>
              <a:cxnSpLocks/>
            </p:cNvCxnSpPr>
            <p:nvPr/>
          </p:nvCxnSpPr>
          <p:spPr>
            <a:xfrm>
              <a:off x="6643637" y="2724269"/>
              <a:ext cx="11988" cy="1232071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8B0B4133-D0DA-0D5A-AB13-65F1FA1F0CF6}"/>
                </a:ext>
              </a:extLst>
            </p:cNvPr>
            <p:cNvCxnSpPr>
              <a:cxnSpLocks/>
            </p:cNvCxnSpPr>
            <p:nvPr/>
          </p:nvCxnSpPr>
          <p:spPr>
            <a:xfrm>
              <a:off x="6655625" y="4164865"/>
              <a:ext cx="0" cy="215722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DF2DAF13-7E8A-3768-3DC9-5B82A5267CFB}"/>
                </a:ext>
              </a:extLst>
            </p:cNvPr>
            <p:cNvCxnSpPr>
              <a:cxnSpLocks/>
            </p:cNvCxnSpPr>
            <p:nvPr/>
          </p:nvCxnSpPr>
          <p:spPr>
            <a:xfrm>
              <a:off x="6666162" y="4650366"/>
              <a:ext cx="0" cy="215722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0067611A-FDDF-030F-4C09-451838D9F5A1}"/>
                </a:ext>
              </a:extLst>
            </p:cNvPr>
            <p:cNvCxnSpPr>
              <a:cxnSpLocks/>
            </p:cNvCxnSpPr>
            <p:nvPr/>
          </p:nvCxnSpPr>
          <p:spPr>
            <a:xfrm>
              <a:off x="6316108" y="4053170"/>
              <a:ext cx="0" cy="705057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1AE0BBEC-C640-245F-A5C1-8B68C981D253}"/>
                </a:ext>
              </a:extLst>
            </p:cNvPr>
            <p:cNvCxnSpPr>
              <a:cxnSpLocks/>
            </p:cNvCxnSpPr>
            <p:nvPr/>
          </p:nvCxnSpPr>
          <p:spPr>
            <a:xfrm>
              <a:off x="6481431" y="3321074"/>
              <a:ext cx="0" cy="951652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33DF723E-7218-1B2C-A527-ACA2427EF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1432" y="4272726"/>
              <a:ext cx="16220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E104A407-23D7-02EA-780E-3701DCAC84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1431" y="3321074"/>
              <a:ext cx="16220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543F3A97-0803-1B3D-1E8D-77F668315F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2502" y="4060937"/>
              <a:ext cx="16220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54CE9BCA-6F7A-BEBD-FD05-A0525CF40E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2502" y="4758227"/>
              <a:ext cx="343123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22334630-EB1D-C1C8-E48B-F58127925A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B55F0386-DB5E-6858-C07E-8B1CD676C1FB}"/>
              </a:ext>
            </a:extLst>
          </p:cNvPr>
          <p:cNvSpPr txBox="1">
            <a:spLocks/>
          </p:cNvSpPr>
          <p:nvPr userDrawn="1"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01</a:t>
            </a:r>
            <a:endParaRPr lang="en-US" dirty="0"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24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 welkom fotocompil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collage, voertuig, Landvoertuig, auto&#10;&#10;Automatisch gegenereerde beschrijving">
            <a:extLst>
              <a:ext uri="{FF2B5EF4-FFF2-40B4-BE49-F238E27FC236}">
                <a16:creationId xmlns:a16="http://schemas.microsoft.com/office/drawing/2014/main" id="{BFB20BF5-492E-4A5C-E5C8-AE8C082F7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10"/>
            <a:ext cx="12192000" cy="61293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BC1E1D3-6831-D4B8-A744-84D6DD939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8700" y="6159244"/>
            <a:ext cx="2127018" cy="64887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A1D253B-6760-9193-75C9-53195CA1F917}"/>
              </a:ext>
            </a:extLst>
          </p:cNvPr>
          <p:cNvSpPr/>
          <p:nvPr userDrawn="1"/>
        </p:nvSpPr>
        <p:spPr>
          <a:xfrm>
            <a:off x="3034145" y="2019993"/>
            <a:ext cx="6125712" cy="2036618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F059E01-03FA-F273-CA1F-2FCAD9722A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2143" y="2338185"/>
            <a:ext cx="6125712" cy="10908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>
                <a:latin typeface="Bahnschrift BOLD" panose="020B0502040204020203" pitchFamily="34" charset="0"/>
              </a:defRPr>
            </a:lvl1pPr>
          </a:lstStyle>
          <a:p>
            <a:pPr lvl="0"/>
            <a:r>
              <a:rPr lang="nl-NL" dirty="0"/>
              <a:t>Welkom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 vestigingen-niet aanpas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hemel, wolk, buitenshuis, geel&#10;&#10;Automatisch gegenereerde beschrijving">
            <a:extLst>
              <a:ext uri="{FF2B5EF4-FFF2-40B4-BE49-F238E27FC236}">
                <a16:creationId xmlns:a16="http://schemas.microsoft.com/office/drawing/2014/main" id="{A27ACB61-E875-BA11-09FF-3168FEECB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795" y="-1144953"/>
            <a:ext cx="14252318" cy="950155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DDF5433-9F25-5A9E-4D15-15057EB000C5}"/>
              </a:ext>
            </a:extLst>
          </p:cNvPr>
          <p:cNvSpPr/>
          <p:nvPr userDrawn="1"/>
        </p:nvSpPr>
        <p:spPr>
          <a:xfrm>
            <a:off x="2020593" y="-1144954"/>
            <a:ext cx="11249930" cy="10587891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29" name="Ondertitel 2">
            <a:extLst>
              <a:ext uri="{FF2B5EF4-FFF2-40B4-BE49-F238E27FC236}">
                <a16:creationId xmlns:a16="http://schemas.microsoft.com/office/drawing/2014/main" id="{3B8ABF63-B333-74A1-5C14-3D2CEF6B2B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96303" y="1769703"/>
            <a:ext cx="3265644" cy="4772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50"/>
              </a:lnSpc>
            </a:pPr>
            <a:r>
              <a:rPr lang="nl-NL" sz="2000" b="1" dirty="0"/>
              <a:t>Vestigingen</a:t>
            </a:r>
            <a:endParaRPr lang="en-US" sz="2000" b="1" dirty="0"/>
          </a:p>
        </p:txBody>
      </p:sp>
      <p:sp>
        <p:nvSpPr>
          <p:cNvPr id="41" name="Ondertitel 2">
            <a:extLst>
              <a:ext uri="{FF2B5EF4-FFF2-40B4-BE49-F238E27FC236}">
                <a16:creationId xmlns:a16="http://schemas.microsoft.com/office/drawing/2014/main" id="{7C5A8EBE-040D-DB39-B2C5-99208583A8CC}"/>
              </a:ext>
            </a:extLst>
          </p:cNvPr>
          <p:cNvSpPr txBox="1">
            <a:spLocks/>
          </p:cNvSpPr>
          <p:nvPr userDrawn="1"/>
        </p:nvSpPr>
        <p:spPr>
          <a:xfrm>
            <a:off x="2510599" y="2388884"/>
            <a:ext cx="3265644" cy="4961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50"/>
              </a:lnSpc>
            </a:pPr>
            <a:r>
              <a:rPr lang="nl-NL" sz="2000" dirty="0"/>
              <a:t>Leeuwarden</a:t>
            </a:r>
          </a:p>
          <a:p>
            <a:pPr>
              <a:lnSpc>
                <a:spcPts val="1950"/>
              </a:lnSpc>
            </a:pPr>
            <a:r>
              <a:rPr lang="nl-NL" sz="2000" dirty="0"/>
              <a:t>Assen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Amsterdam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Apeldoorn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Utrecht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Varik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Rotterdam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Oss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Goes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000" dirty="0"/>
              <a:t>Roermond</a:t>
            </a: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2000" dirty="0"/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/>
          </a:p>
          <a:p>
            <a:pPr>
              <a:lnSpc>
                <a:spcPts val="1950"/>
              </a:lnSpc>
            </a:pPr>
            <a:endParaRPr lang="en-US" sz="2000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047E5E8B-3FF2-7D79-BFEA-E3C216C8D5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5432" y="2041551"/>
            <a:ext cx="3691791" cy="4200524"/>
          </a:xfrm>
          <a:prstGeom prst="rect">
            <a:avLst/>
          </a:prstGeom>
        </p:spPr>
      </p:pic>
      <p:sp>
        <p:nvSpPr>
          <p:cNvPr id="43" name="Ovaal 42">
            <a:extLst>
              <a:ext uri="{FF2B5EF4-FFF2-40B4-BE49-F238E27FC236}">
                <a16:creationId xmlns:a16="http://schemas.microsoft.com/office/drawing/2014/main" id="{CEE31CE8-E74F-2D00-098F-77BDF5DADA65}"/>
              </a:ext>
            </a:extLst>
          </p:cNvPr>
          <p:cNvSpPr/>
          <p:nvPr userDrawn="1"/>
        </p:nvSpPr>
        <p:spPr>
          <a:xfrm>
            <a:off x="7883188" y="2313499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F6FDA117-E79D-F845-D3F6-615BE8DB08A9}"/>
              </a:ext>
            </a:extLst>
          </p:cNvPr>
          <p:cNvSpPr/>
          <p:nvPr userDrawn="1"/>
        </p:nvSpPr>
        <p:spPr>
          <a:xfrm>
            <a:off x="8543553" y="2518773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70FA4BE0-22EA-94C2-8ACD-98E19A4B5D52}"/>
              </a:ext>
            </a:extLst>
          </p:cNvPr>
          <p:cNvSpPr/>
          <p:nvPr userDrawn="1"/>
        </p:nvSpPr>
        <p:spPr>
          <a:xfrm>
            <a:off x="6951129" y="3521814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579F49D3-3027-ECB9-F3C2-A62EC0DA829C}"/>
              </a:ext>
            </a:extLst>
          </p:cNvPr>
          <p:cNvSpPr/>
          <p:nvPr userDrawn="1"/>
        </p:nvSpPr>
        <p:spPr>
          <a:xfrm>
            <a:off x="7985825" y="3936539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FE4BCECC-A23D-0061-E74E-DAD4FDDD5C02}"/>
              </a:ext>
            </a:extLst>
          </p:cNvPr>
          <p:cNvSpPr/>
          <p:nvPr userDrawn="1"/>
        </p:nvSpPr>
        <p:spPr>
          <a:xfrm>
            <a:off x="7246053" y="4039176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4459F63A-2ABD-34CE-DE93-35AA4F826A41}"/>
              </a:ext>
            </a:extLst>
          </p:cNvPr>
          <p:cNvSpPr/>
          <p:nvPr userDrawn="1"/>
        </p:nvSpPr>
        <p:spPr>
          <a:xfrm>
            <a:off x="7348690" y="4322204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al 48">
            <a:extLst>
              <a:ext uri="{FF2B5EF4-FFF2-40B4-BE49-F238E27FC236}">
                <a16:creationId xmlns:a16="http://schemas.microsoft.com/office/drawing/2014/main" id="{80D12A34-0567-DA76-355C-9864BB8FE9C7}"/>
              </a:ext>
            </a:extLst>
          </p:cNvPr>
          <p:cNvSpPr/>
          <p:nvPr userDrawn="1"/>
        </p:nvSpPr>
        <p:spPr>
          <a:xfrm>
            <a:off x="7553964" y="4679877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DDA08E1E-33CD-8031-7D63-2D4185E02BDD}"/>
              </a:ext>
            </a:extLst>
          </p:cNvPr>
          <p:cNvSpPr/>
          <p:nvPr userDrawn="1"/>
        </p:nvSpPr>
        <p:spPr>
          <a:xfrm>
            <a:off x="8001833" y="5186839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0856CEDB-E1FF-4180-A8D5-E20B7B0438CD}"/>
              </a:ext>
            </a:extLst>
          </p:cNvPr>
          <p:cNvSpPr/>
          <p:nvPr userDrawn="1"/>
        </p:nvSpPr>
        <p:spPr>
          <a:xfrm>
            <a:off x="5914886" y="5055722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BD8C13A1-4259-7424-7B53-5EC73E3793EF}"/>
              </a:ext>
            </a:extLst>
          </p:cNvPr>
          <p:cNvSpPr/>
          <p:nvPr userDrawn="1"/>
        </p:nvSpPr>
        <p:spPr>
          <a:xfrm>
            <a:off x="6515155" y="4303054"/>
            <a:ext cx="205274" cy="2052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971C856-2594-6936-3BB0-DE32D5FCE3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_fotos-niet aanpas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69A0026-F605-7A25-019B-2477BBC16503}"/>
              </a:ext>
            </a:extLst>
          </p:cNvPr>
          <p:cNvSpPr/>
          <p:nvPr userDrawn="1"/>
        </p:nvSpPr>
        <p:spPr>
          <a:xfrm>
            <a:off x="645144" y="385941"/>
            <a:ext cx="1315686" cy="794376"/>
          </a:xfrm>
          <a:prstGeom prst="rect">
            <a:avLst/>
          </a:prstGeom>
          <a:solidFill>
            <a:srgbClr val="FA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A23440A-CC71-9CE0-AB5A-80153D49F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8201" y="6082408"/>
            <a:ext cx="2976799" cy="9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EB701-EB3D-8CEB-4DD9-20480E77F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4232B3-8CE5-9B91-50E8-FE2686070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EAEC97-9DE8-02FA-1236-4A7A367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19FA-F0B7-42FF-9B79-5B9EF285D459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1437CD-71A7-CC87-1BA3-F50E6DAD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2505EE-0160-A55A-2AC6-0C8F20A0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E064-EDF9-48B2-8A8B-ECAAE8DFC8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4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SNed verschij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802B640-CDA2-F48F-CE7D-87A1A4D8D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5854" y="2314986"/>
            <a:ext cx="9040292" cy="1991427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BE0BF1E-C4B5-922D-84DB-968390DDC74A}"/>
              </a:ext>
            </a:extLst>
          </p:cNvPr>
          <p:cNvGrpSpPr/>
          <p:nvPr userDrawn="1"/>
        </p:nvGrpSpPr>
        <p:grpSpPr>
          <a:xfrm>
            <a:off x="427117" y="-18984"/>
            <a:ext cx="17627000" cy="6876984"/>
            <a:chOff x="-4283859" y="-2643550"/>
            <a:chExt cx="24354255" cy="950155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80A50C4-8B2F-A8DB-1FB3-9C482B216D68}"/>
                </a:ext>
              </a:extLst>
            </p:cNvPr>
            <p:cNvSpPr/>
            <p:nvPr/>
          </p:nvSpPr>
          <p:spPr>
            <a:xfrm>
              <a:off x="-4283859" y="-2643550"/>
              <a:ext cx="14252318" cy="9501550"/>
            </a:xfrm>
            <a:prstGeom prst="rect">
              <a:avLst/>
            </a:prstGeom>
            <a:solidFill>
              <a:srgbClr val="F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hoekige driehoek 9">
              <a:extLst>
                <a:ext uri="{FF2B5EF4-FFF2-40B4-BE49-F238E27FC236}">
                  <a16:creationId xmlns:a16="http://schemas.microsoft.com/office/drawing/2014/main" id="{3B1FD16D-D869-E41B-2C2F-693A20591E21}"/>
                </a:ext>
              </a:extLst>
            </p:cNvPr>
            <p:cNvSpPr/>
            <p:nvPr/>
          </p:nvSpPr>
          <p:spPr>
            <a:xfrm>
              <a:off x="9968459" y="-2643550"/>
              <a:ext cx="10101937" cy="9501550"/>
            </a:xfrm>
            <a:prstGeom prst="rtTriangle">
              <a:avLst/>
            </a:prstGeom>
            <a:solidFill>
              <a:srgbClr val="F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285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91445 0.00139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1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 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96694A-409F-5243-2C63-DCDC38E9C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8D8D55-AC72-8D8D-8397-BBF360A3D8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9788" y="1558229"/>
            <a:ext cx="9144000" cy="1090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Bahnschrift BOLD" panose="020B0502040204020203" pitchFamily="34" charset="0"/>
              </a:defRPr>
            </a:lvl1pPr>
          </a:lstStyle>
          <a:p>
            <a:pPr lvl="0"/>
            <a:r>
              <a:rPr lang="nl-NL" dirty="0"/>
              <a:t>Onderwerp presentatie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069A3B2-BE25-B238-5093-66E41AD88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9788" y="3141065"/>
            <a:ext cx="884914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 dirty="0"/>
              <a:t>Klikken om uitleggende tekst in te vullen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96694A-409F-5243-2C63-DCDC38E9C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8D8D55-AC72-8D8D-8397-BBF360A3D8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9788" y="1558229"/>
            <a:ext cx="9144000" cy="1090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latin typeface="Bahnschrift BOLD" panose="020B0502040204020203" pitchFamily="34" charset="0"/>
              </a:defRPr>
            </a:lvl1pPr>
          </a:lstStyle>
          <a:p>
            <a:pPr lvl="0"/>
            <a:r>
              <a:rPr lang="nl-NL" dirty="0"/>
              <a:t>Agenda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069A3B2-BE25-B238-5093-66E41AD88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9788" y="3141064"/>
            <a:ext cx="8849143" cy="2395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 dirty="0"/>
              <a:t>• Klikken om agendapunten in te vullen</a:t>
            </a:r>
          </a:p>
          <a:p>
            <a:pPr lvl="0"/>
            <a:r>
              <a:rPr lang="nl-NL" dirty="0"/>
              <a:t>• Klikken om agendapunten in te vullen</a:t>
            </a:r>
          </a:p>
          <a:p>
            <a:pPr lvl="0"/>
            <a:r>
              <a:rPr lang="nl-NL" dirty="0"/>
              <a:t>• Klikken om agendapunten in te vullen</a:t>
            </a:r>
          </a:p>
          <a:p>
            <a:pPr lvl="0"/>
            <a:r>
              <a:rPr lang="nl-NL" dirty="0"/>
              <a:t>• Klikken om agendapunten in te vullen</a:t>
            </a:r>
          </a:p>
          <a:p>
            <a:pPr lvl="0"/>
            <a:r>
              <a:rPr lang="nl-NL" dirty="0"/>
              <a:t>• Klikken om agendapunten in te vullen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5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 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B876593-BDDA-56CA-F285-07163A13E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18FF16-26F1-CA01-7FDE-B447555D7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9788" y="2041551"/>
            <a:ext cx="8636721" cy="329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 dirty="0"/>
              <a:t>Ga naar invoegen &gt; nieuwe dia en kies uit een reeks voorbeeldpagina’s om je presentatie te maken.</a:t>
            </a:r>
          </a:p>
          <a:p>
            <a:pPr lvl="0"/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FABEDA-4EAA-6428-FCF8-9B931E59E7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Ned_tekst en afbeelding plaat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C53A563-C8C9-0843-5619-50ECCB645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7FCE5BC3-76BE-B15C-3DB2-65480534E2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4763" y="1558925"/>
            <a:ext cx="3551237" cy="44053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C0010B-467F-A7C5-EBAD-68C58FE5A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4854A2-C81E-3342-DB5D-ECE707DE28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1750" y="1558230"/>
            <a:ext cx="4594759" cy="4405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 dirty="0"/>
              <a:t>Klikken om tekst te bewerken.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Aenean </a:t>
            </a:r>
            <a:r>
              <a:rPr lang="en-US" dirty="0" err="1"/>
              <a:t>massa</a:t>
            </a:r>
            <a:r>
              <a:rPr lang="en-US" dirty="0"/>
              <a:t>.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Donec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30988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_grote afbeelding plaat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C53A563-C8C9-0843-5619-50ECCB645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7FCE5BC3-76BE-B15C-3DB2-65480534E2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4763" y="1558925"/>
            <a:ext cx="7632700" cy="44053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C0010B-467F-A7C5-EBAD-68C58FE5A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Ned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hemel, wolk, buitenshuis, geel&#10;&#10;Automatisch gegenereerde beschrijving">
            <a:extLst>
              <a:ext uri="{FF2B5EF4-FFF2-40B4-BE49-F238E27FC236}">
                <a16:creationId xmlns:a16="http://schemas.microsoft.com/office/drawing/2014/main" id="{91F787E9-4125-B711-51AE-328FF1973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195" y="-1297353"/>
            <a:ext cx="14252318" cy="9501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DDA819-34CF-94F6-C9C1-2F1DE30956B7}"/>
              </a:ext>
            </a:extLst>
          </p:cNvPr>
          <p:cNvSpPr/>
          <p:nvPr userDrawn="1"/>
        </p:nvSpPr>
        <p:spPr>
          <a:xfrm>
            <a:off x="1868192" y="-1297353"/>
            <a:ext cx="16115008" cy="9501550"/>
          </a:xfrm>
          <a:prstGeom prst="rect">
            <a:avLst/>
          </a:prstGeom>
          <a:solidFill>
            <a:srgbClr val="F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8D1A26E-B69E-881B-C7A5-79644304170F}"/>
              </a:ext>
            </a:extLst>
          </p:cNvPr>
          <p:cNvSpPr txBox="1">
            <a:spLocks/>
          </p:cNvSpPr>
          <p:nvPr userDrawn="1"/>
        </p:nvSpPr>
        <p:spPr>
          <a:xfrm>
            <a:off x="1193800" y="2482270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02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FC8C8FC-3B3F-7101-BE94-73E22102CE88}"/>
              </a:ext>
            </a:extLst>
          </p:cNvPr>
          <p:cNvSpPr txBox="1">
            <a:spLocks/>
          </p:cNvSpPr>
          <p:nvPr userDrawn="1"/>
        </p:nvSpPr>
        <p:spPr>
          <a:xfrm>
            <a:off x="1193800" y="1240471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01</a:t>
            </a:r>
            <a:endParaRPr lang="en-US" dirty="0">
              <a:ea typeface="Yu Gothic" panose="020B0400000000000000" pitchFamily="34" charset="-128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717E41F-D553-6AF2-E57E-52C71E895245}"/>
              </a:ext>
            </a:extLst>
          </p:cNvPr>
          <p:cNvCxnSpPr>
            <a:cxnSpLocks/>
          </p:cNvCxnSpPr>
          <p:nvPr userDrawn="1"/>
        </p:nvCxnSpPr>
        <p:spPr>
          <a:xfrm>
            <a:off x="1345071" y="2194628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AFED2A51-9A7A-A8A1-B38A-D84061FD6FFB}"/>
              </a:ext>
            </a:extLst>
          </p:cNvPr>
          <p:cNvCxnSpPr>
            <a:cxnSpLocks/>
          </p:cNvCxnSpPr>
          <p:nvPr userDrawn="1"/>
        </p:nvCxnSpPr>
        <p:spPr>
          <a:xfrm>
            <a:off x="1345071" y="3498840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CC015A3-B13D-2997-89E4-0EA4EE826D79}"/>
              </a:ext>
            </a:extLst>
          </p:cNvPr>
          <p:cNvCxnSpPr>
            <a:cxnSpLocks/>
          </p:cNvCxnSpPr>
          <p:nvPr userDrawn="1"/>
        </p:nvCxnSpPr>
        <p:spPr>
          <a:xfrm>
            <a:off x="1345071" y="4768840"/>
            <a:ext cx="47255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4182B659-A46B-EDE0-5D27-442B217816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34039" y="1842075"/>
            <a:ext cx="361506" cy="3638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9D47440-A4D9-44B5-322B-ABBB30E868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34038" y="3134520"/>
            <a:ext cx="361506" cy="36385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928A4A9-FEA0-A9EF-EC16-23689F700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58025" y="4406160"/>
            <a:ext cx="361506" cy="363853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9A5E078C-0707-A659-E71C-ACE73DD52F89}"/>
              </a:ext>
            </a:extLst>
          </p:cNvPr>
          <p:cNvSpPr txBox="1">
            <a:spLocks/>
          </p:cNvSpPr>
          <p:nvPr userDrawn="1"/>
        </p:nvSpPr>
        <p:spPr>
          <a:xfrm>
            <a:off x="1258755" y="3762662"/>
            <a:ext cx="1068662" cy="95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ahnschrift BOL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Yu Gothic" panose="020B0400000000000000" pitchFamily="34" charset="-128"/>
              </a:rPr>
              <a:t>03</a:t>
            </a:r>
            <a:endParaRPr lang="en-US" dirty="0">
              <a:ea typeface="Yu Gothic" panose="020B0400000000000000" pitchFamily="34" charset="-128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7A4577-903F-04CB-C4CA-BFE04BDCC6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7417" y="1710172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2CC94FC5-56B8-D707-2D21-C54B4C3AF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7416" y="3012710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A0F8A90D-D27C-2A69-01FD-6B1978522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7415" y="4249271"/>
            <a:ext cx="3717925" cy="49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err="1"/>
              <a:t>Xxxxxxxxxxxxxxxxx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B0C385-157C-9648-132B-5AB8531F01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2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42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5" r:id="rId2"/>
    <p:sldLayoutId id="2147483651" r:id="rId3"/>
    <p:sldLayoutId id="2147483649" r:id="rId4"/>
    <p:sldLayoutId id="2147483684" r:id="rId5"/>
    <p:sldLayoutId id="2147483672" r:id="rId6"/>
    <p:sldLayoutId id="2147483686" r:id="rId7"/>
    <p:sldLayoutId id="2147483678" r:id="rId8"/>
    <p:sldLayoutId id="2147483652" r:id="rId9"/>
    <p:sldLayoutId id="2147483675" r:id="rId10"/>
    <p:sldLayoutId id="2147483676" r:id="rId11"/>
    <p:sldLayoutId id="2147483679" r:id="rId12"/>
    <p:sldLayoutId id="2147483680" r:id="rId13"/>
    <p:sldLayoutId id="2147483681" r:id="rId14"/>
    <p:sldLayoutId id="2147483673" r:id="rId15"/>
    <p:sldLayoutId id="2147483683" r:id="rId16"/>
    <p:sldLayoutId id="2147483682" r:id="rId17"/>
    <p:sldLayoutId id="2147483653" r:id="rId18"/>
    <p:sldLayoutId id="2147483654" r:id="rId19"/>
    <p:sldLayoutId id="2147483674" r:id="rId20"/>
    <p:sldLayoutId id="2147483677" r:id="rId21"/>
    <p:sldLayoutId id="214748368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BOL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85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706D2E8-CB02-4C2C-5AAE-507F932EA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8C259D-37B2-5D62-8AFF-E99F8677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43B45D1-C272-506B-1B09-A246A8ED4F71}"/>
              </a:ext>
            </a:extLst>
          </p:cNvPr>
          <p:cNvSpPr txBox="1">
            <a:spLocks/>
          </p:cNvSpPr>
          <p:nvPr/>
        </p:nvSpPr>
        <p:spPr>
          <a:xfrm>
            <a:off x="1811281" y="1558230"/>
            <a:ext cx="8849143" cy="49096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C - Mogelijk maken van inzet secundair materiaal en gebruikte componenten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C- Zero CO2-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vuilniswagens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en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mobiele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afvalpersen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B- LED-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buitenverlichting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Infraroodverwarming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b="1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De organisatie heeft de relevante 'Erkende Maatregelen voor Faciliteiten' geïmplementeerd of, </a:t>
            </a:r>
            <a:r>
              <a:rPr lang="nl-NL" sz="800" b="0" i="0" u="none" strike="noStrike" baseline="0" dirty="0" err="1">
                <a:solidFill>
                  <a:srgbClr val="173650"/>
                </a:solidFill>
                <a:latin typeface="+mj-lt"/>
              </a:rPr>
              <a:t>voorzover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in die lijst aangegeven, worden deze op natuurlijke momenten doorgevoerd.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</a:t>
            </a:r>
          </a:p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Inkopen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efficiënte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hardware </a:t>
            </a:r>
          </a:p>
          <a:p>
            <a:endParaRPr lang="en-US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Benchmarking en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optimalisatie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energieverbrui</a:t>
            </a:r>
            <a:r>
              <a:rPr lang="en-US" sz="800" b="1" dirty="0" err="1">
                <a:solidFill>
                  <a:srgbClr val="173650"/>
                </a:solidFill>
                <a:latin typeface="+mj-lt"/>
              </a:rPr>
              <a:t>k</a:t>
            </a:r>
            <a:r>
              <a:rPr lang="en-US" sz="800" b="1" dirty="0">
                <a:solidFill>
                  <a:srgbClr val="173650"/>
                </a:solidFill>
                <a:latin typeface="+mj-lt"/>
              </a:rPr>
              <a:t>. 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Van minimaal 75% van de kantoren wordt de hoofdmeterdata geregistreerd en jaarlijks gebenchmarkt met gelijksoortige panden (via Milieubarometer, e-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nolis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of vergelijkbaar).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Bij alle kantoren die de afgelopen 5 jaar in gebruik zijn genomen is de klimaatinstallatie geoptimaliseerd door een professioneel installatiebedrijf.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De organisatie heeft voor alle kantoren de 'Erkende Maatregelen voor gebouwen' geïmplementeerd of,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voorzover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in die lijst aangegeven, worden deze op natuurlijke momenten doorgevoerd.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	</a:t>
            </a:r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Toepassen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energie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efficiente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printers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Beschikbaar maken laadpalen elektrische voertuigen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Gebruik efficiëntere diesel of smeerolie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Tegengaan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stationair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draaien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vrachtwagens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C-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Gebruik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energiezuinige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banden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B-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Minimalisatie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transportkilometers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Stimuleren zuinig rijden door Het Nieuwe Rijden </a:t>
            </a:r>
          </a:p>
          <a:p>
            <a:endParaRPr lang="nl-NL" sz="800" b="1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A/B-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Aanschaf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zuinigere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vrachtwagens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A-Stimuleren zuinig rijden door Monitoring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06217FD-7054-17B5-5B03-A5809FCBCBC6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D823C94-6D90-0339-8743-61B6CC86CFFB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B2FF1F5-A286-0610-83BC-3059BB1D4FE0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8C3E2043-AE80-92A5-8A35-0B0FA4306499}"/>
              </a:ext>
            </a:extLst>
          </p:cNvPr>
          <p:cNvSpPr txBox="1"/>
          <p:nvPr/>
        </p:nvSpPr>
        <p:spPr>
          <a:xfrm>
            <a:off x="1811281" y="390088"/>
            <a:ext cx="249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A- al doorgevoerd</a:t>
            </a:r>
          </a:p>
          <a:p>
            <a:r>
              <a:rPr lang="nl-NL" sz="1000" dirty="0"/>
              <a:t>B- gaan we doen</a:t>
            </a:r>
          </a:p>
          <a:p>
            <a:r>
              <a:rPr lang="nl-NL" sz="1000" dirty="0"/>
              <a:t>C-gaan we onderzoeken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D8FC99D-C630-53DB-E8C9-0AA86F3ACEFE}"/>
              </a:ext>
            </a:extLst>
          </p:cNvPr>
          <p:cNvSpPr txBox="1"/>
          <p:nvPr/>
        </p:nvSpPr>
        <p:spPr>
          <a:xfrm>
            <a:off x="10487653" y="36204"/>
            <a:ext cx="16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Juli 2024</a:t>
            </a:r>
          </a:p>
        </p:txBody>
      </p:sp>
    </p:spTree>
    <p:extLst>
      <p:ext uri="{BB962C8B-B14F-4D97-AF65-F5344CB8AC3E}">
        <p14:creationId xmlns:p14="http://schemas.microsoft.com/office/powerpoint/2010/main" val="41165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706D2E8-CB02-4C2C-5AAE-507F932EA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8C259D-37B2-5D62-8AFF-E99F8677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43B45D1-C272-506B-1B09-A246A8ED4F71}"/>
              </a:ext>
            </a:extLst>
          </p:cNvPr>
          <p:cNvSpPr txBox="1">
            <a:spLocks/>
          </p:cNvSpPr>
          <p:nvPr/>
        </p:nvSpPr>
        <p:spPr>
          <a:xfrm>
            <a:off x="1811281" y="981512"/>
            <a:ext cx="8849143" cy="5486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Controle juiste bandenspanning vrachtauto’s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Gebruik van hernieuwbare brandstof als vervanging van fossiele  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groene waterstof op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aktiewagens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+ monitoring op afstand (scheelt kilometers voor vervanging)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vrachtwagen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 Q2-2025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heftrucks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2024 </a:t>
            </a:r>
            <a:r>
              <a:rPr lang="en-US" sz="800" b="1" i="0" u="none" strike="noStrike" baseline="0" dirty="0" err="1">
                <a:solidFill>
                  <a:srgbClr val="000000"/>
                </a:solidFill>
                <a:latin typeface="+mj-lt"/>
              </a:rPr>
              <a:t>laatste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 LPG </a:t>
            </a:r>
            <a:r>
              <a:rPr lang="en-US" sz="800" b="1" i="0" u="none" strike="noStrike" baseline="0" dirty="0" err="1">
                <a:solidFill>
                  <a:srgbClr val="000000"/>
                </a:solidFill>
                <a:latin typeface="+mj-lt"/>
              </a:rPr>
              <a:t>heftruck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000000"/>
                </a:solidFill>
                <a:latin typeface="+mj-lt"/>
              </a:rPr>
              <a:t>vervangen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 door </a:t>
            </a:r>
            <a:r>
              <a:rPr lang="en-US" sz="800" b="1" i="0" u="none" strike="noStrike" baseline="0" dirty="0" err="1">
                <a:solidFill>
                  <a:srgbClr val="000000"/>
                </a:solidFill>
                <a:latin typeface="+mj-lt"/>
              </a:rPr>
              <a:t>elektriek</a:t>
            </a:r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Drukwerk met een lage CO2- Footprint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A- Inkoop groene stroom en/of stroom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vergroend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met nationale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GVO’s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C- Hogere reiskostenvergoeding voor </a:t>
            </a:r>
            <a:r>
              <a:rPr lang="nl-NL" sz="800" b="0" i="0" u="none" strike="noStrike" baseline="0" dirty="0" err="1">
                <a:solidFill>
                  <a:srgbClr val="173650"/>
                </a:solidFill>
                <a:latin typeface="+mj-lt"/>
              </a:rPr>
              <a:t>emissieloos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woon-werk verkeer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C- Terugdringen personenmobiliteit door thuiswerken en </a:t>
            </a:r>
            <a:r>
              <a:rPr lang="nl-NL" sz="800" b="0" i="0" u="none" strike="noStrike" baseline="0" dirty="0" err="1">
                <a:solidFill>
                  <a:srgbClr val="173650"/>
                </a:solidFill>
                <a:latin typeface="+mj-lt"/>
              </a:rPr>
              <a:t>teleconferencing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A- Aanschaf/lease personenauto’ s </a:t>
            </a:r>
            <a:r>
              <a:rPr lang="nl-NL" sz="800" b="0" i="0" u="none" strike="noStrike" baseline="0" dirty="0" err="1">
                <a:solidFill>
                  <a:srgbClr val="173650"/>
                </a:solidFill>
                <a:latin typeface="+mj-lt"/>
              </a:rPr>
              <a:t>obv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CO2 emissiemeting uit de praktijk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Snelheidsbegrenzers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op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busjes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</a:t>
            </a:r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C- Stimuleren carpoolen en gebruik deelauto's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voertuigen</a:t>
            </a:r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C-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Wedstrijd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personenmobiliteit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C- Beschikbaar stellen fiets, e-bike of e-scooter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91334216-DA29-05B9-48DA-7111DE1BA3AF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A4F69BB-7AA5-B6B5-6426-6494293FBBCF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035DAB9-DDBE-F748-4862-B05B8C20BD90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10DA0659-40CC-7793-FCF7-59F29E16AED6}"/>
              </a:ext>
            </a:extLst>
          </p:cNvPr>
          <p:cNvSpPr txBox="1"/>
          <p:nvPr/>
        </p:nvSpPr>
        <p:spPr>
          <a:xfrm>
            <a:off x="10487653" y="36204"/>
            <a:ext cx="16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Juli 2024</a:t>
            </a:r>
          </a:p>
        </p:txBody>
      </p:sp>
    </p:spTree>
    <p:extLst>
      <p:ext uri="{BB962C8B-B14F-4D97-AF65-F5344CB8AC3E}">
        <p14:creationId xmlns:p14="http://schemas.microsoft.com/office/powerpoint/2010/main" val="21171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16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5E16-820F-1589-FD4A-5F8BB0E3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CA7EF21-3887-FA16-5F1F-A9483A8939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CO2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DE6E-332F-D3B5-DA46-BB1C33771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D79E48E-9766-ED94-1302-41A1351F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209AF1D-4DED-DBDB-EB0D-FF7D35808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47F0B8F4-05DD-B5FE-1931-E524549AE6CA}"/>
              </a:ext>
            </a:extLst>
          </p:cNvPr>
          <p:cNvSpPr txBox="1">
            <a:spLocks/>
          </p:cNvSpPr>
          <p:nvPr/>
        </p:nvSpPr>
        <p:spPr>
          <a:xfrm>
            <a:off x="1811281" y="1558230"/>
            <a:ext cx="8849143" cy="49096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>
                <a:solidFill>
                  <a:srgbClr val="173650"/>
                </a:solidFill>
                <a:latin typeface="+mj-lt"/>
              </a:rPr>
              <a:t>A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- Mogelijk maken van inzet secundair materiaal en gebruikte componenten (S1)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dirty="0">
                <a:solidFill>
                  <a:srgbClr val="173650"/>
                </a:solidFill>
                <a:latin typeface="+mj-lt"/>
              </a:rPr>
              <a:t>A- LED-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buitenverlichting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(S1)</a:t>
            </a:r>
          </a:p>
          <a:p>
            <a:endParaRPr lang="en-US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Infraroodverwarming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(S1)</a:t>
            </a:r>
          </a:p>
          <a:p>
            <a:endParaRPr lang="en-US" sz="800" b="1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De organisatie heeft de relevante 'Erkende Maatregelen voor Faciliteiten' geïmplementeerd of, voor zover in die lijst aangegeven, worden deze op natuurlijke momenten doorgevoerd. S1)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</a:t>
            </a:r>
            <a:endParaRPr lang="en-US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Periodieke registratie van al het verbruik van de panden. </a:t>
            </a:r>
            <a:r>
              <a:rPr lang="nl-NL" sz="800" dirty="0">
                <a:solidFill>
                  <a:srgbClr val="173650"/>
                </a:solidFill>
                <a:latin typeface="+mj-lt"/>
              </a:rPr>
              <a:t>Is lopende en passend. (S1)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Bij alle kantoren die de afgelopen 5 jaar in gebruik zijn genomen is de klimaatinstallatie geoptimaliseerd door een professioneel installatiebedrijf. (S1)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De organisatie heeft voor alle kantoren de 'Erkende Maatregelen voor gebouwen' geïmplementeerd of, voor zover in die lijst aangegeven, worden deze op natuurlijke momenten doorgevoerd.(S1) </a:t>
            </a:r>
            <a:r>
              <a:rPr lang="nl-NL" sz="80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	</a:t>
            </a:r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Toepassen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energie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efficiente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printers.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Deze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passend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ingericht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. (S1)</a:t>
            </a:r>
            <a:endParaRPr lang="en-US" sz="80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Beschikbaar maken laadpalen elektrische voertuigen. (S1)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Gebruik schonere diesel of smeerolie. </a:t>
            </a:r>
            <a:r>
              <a:rPr lang="nl-NL" sz="800" dirty="0">
                <a:solidFill>
                  <a:srgbClr val="173650"/>
                </a:solidFill>
                <a:latin typeface="+mj-lt"/>
              </a:rPr>
              <a:t>Mutagene stoffen worden niet meer gebruikt.  (S1)</a:t>
            </a:r>
            <a:endParaRPr lang="nl-NL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Tegengaan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stationair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draaien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vrachtwagens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Blijft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punt van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aandacht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(S2)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Minimalisatie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transportkilometers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door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nieuwe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vestigingen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openen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en planning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efficienter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in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richten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Blijft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actueel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continu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process. (S1)</a:t>
            </a:r>
          </a:p>
          <a:p>
            <a:endParaRPr lang="en-US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en-US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Stimuleren zuinig rijden door Het Nieuwe Rijden, middels Code 95 en informatiedeling op het kantoor middels de beeldschermen. Actief en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passsne.d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(S1)</a:t>
            </a:r>
          </a:p>
          <a:p>
            <a:endParaRPr lang="nl-NL" sz="800" b="1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Aanschaf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zuinigere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wagens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, alle Managers Werf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in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bezit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van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ID Buzz (3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stuks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in total)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Hyundai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Inster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(S1)</a:t>
            </a:r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Stimuleren zuinig rijden door Monitoring. Blijft lastig meetbaar, gezien de werkbussen beladen worden. Echter blijft monitoring wel van toepassing. (S1)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dirty="0">
              <a:solidFill>
                <a:srgbClr val="000000"/>
              </a:solidFill>
              <a:latin typeface="+mj-lt"/>
            </a:endParaRPr>
          </a:p>
          <a:p>
            <a:r>
              <a:rPr lang="nl-NL" sz="800" dirty="0">
                <a:solidFill>
                  <a:srgbClr val="173650"/>
                </a:solidFill>
                <a:latin typeface="+mj-lt"/>
              </a:rPr>
              <a:t>A- Onderzoek naar elektrische pick-up truck voor uitvoerders/opzichters die materialen heen en weer moeten rijden. Eerste proef geweest begin April 2025. Beoordeeld dat  dit geen doorgang zal vinden in verband met wegvallen functie. (S1)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47C5318-BDC5-184A-8286-E649FB1C7044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78FC70B-5800-BAD5-5BA7-5DD86A2CC236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62638BFC-4FA8-C55D-0542-DE4E2604E90F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1361680-CE48-2911-4238-C9086376D7A6}"/>
              </a:ext>
            </a:extLst>
          </p:cNvPr>
          <p:cNvSpPr txBox="1"/>
          <p:nvPr/>
        </p:nvSpPr>
        <p:spPr>
          <a:xfrm>
            <a:off x="1811281" y="390088"/>
            <a:ext cx="249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A- al doorgevoerd</a:t>
            </a:r>
          </a:p>
          <a:p>
            <a:r>
              <a:rPr lang="nl-NL" sz="1000" dirty="0"/>
              <a:t>B- gaan we doen</a:t>
            </a:r>
          </a:p>
          <a:p>
            <a:r>
              <a:rPr lang="nl-NL" sz="1000" dirty="0"/>
              <a:t>C-gaan we onderzoeken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9CE8006-221C-10B8-7464-C17948FF0890}"/>
              </a:ext>
            </a:extLst>
          </p:cNvPr>
          <p:cNvSpPr txBox="1"/>
          <p:nvPr/>
        </p:nvSpPr>
        <p:spPr>
          <a:xfrm>
            <a:off x="9966962" y="36204"/>
            <a:ext cx="22058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Februari 2026</a:t>
            </a:r>
          </a:p>
        </p:txBody>
      </p:sp>
    </p:spTree>
    <p:extLst>
      <p:ext uri="{BB962C8B-B14F-4D97-AF65-F5344CB8AC3E}">
        <p14:creationId xmlns:p14="http://schemas.microsoft.com/office/powerpoint/2010/main" val="32841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E41D1-35D8-A56C-2117-8BA7060B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B5596F1-41C6-70E5-C85F-E37543EE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8186CB-DF1B-8E25-027F-2DCD2A21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A55029E7-544C-E54A-731A-97A5E970E670}"/>
              </a:ext>
            </a:extLst>
          </p:cNvPr>
          <p:cNvSpPr txBox="1">
            <a:spLocks/>
          </p:cNvSpPr>
          <p:nvPr/>
        </p:nvSpPr>
        <p:spPr>
          <a:xfrm>
            <a:off x="1811281" y="981512"/>
            <a:ext cx="8849143" cy="5486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Controle juiste bandenspanning vrachtauto’s. </a:t>
            </a:r>
            <a:r>
              <a:rPr lang="nl-NL" sz="800" dirty="0">
                <a:solidFill>
                  <a:srgbClr val="173650"/>
                </a:solidFill>
                <a:latin typeface="+mj-lt"/>
              </a:rPr>
              <a:t>Continu een punt van aandacht, contact gelegd met De Groene Garage. (S1)</a:t>
            </a:r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dirty="0">
                <a:solidFill>
                  <a:srgbClr val="173650"/>
                </a:solidFill>
                <a:latin typeface="+mj-lt"/>
              </a:rPr>
              <a:t>A- Gebruik van hernieuwbare brandstof als vervanging van fossiele  </a:t>
            </a:r>
            <a:r>
              <a:rPr lang="nl-NL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groene waterstof op actiewagens + monitoring op afstand (scheelt kilometers voor vervanging). Is nog steeds acties en passend. (s2)</a:t>
            </a:r>
            <a:endParaRPr lang="nl-NL" sz="800" dirty="0">
              <a:solidFill>
                <a:srgbClr val="173650"/>
              </a:solidFill>
              <a:latin typeface="+mj-lt"/>
            </a:endParaRPr>
          </a:p>
          <a:p>
            <a:endParaRPr lang="nl-NL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vrachtwagen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 </a:t>
            </a:r>
            <a:r>
              <a:rPr lang="en-US" sz="80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deze</a:t>
            </a:r>
            <a:r>
              <a:rPr lang="en-US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is </a:t>
            </a:r>
            <a:r>
              <a:rPr lang="en-US" sz="80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geannuleerd</a:t>
            </a:r>
            <a:r>
              <a:rPr lang="en-US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in </a:t>
            </a:r>
            <a:r>
              <a:rPr lang="en-US" sz="80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verband</a:t>
            </a:r>
            <a:r>
              <a:rPr lang="en-US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met </a:t>
            </a:r>
            <a:r>
              <a:rPr lang="en-US" sz="80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uitblijven</a:t>
            </a:r>
            <a:r>
              <a:rPr lang="en-US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oplevering</a:t>
            </a:r>
            <a:r>
              <a:rPr lang="en-US" sz="80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. (S1)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heftrucks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 - Alle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heftrucks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elektrisch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 (S1)</a:t>
            </a:r>
            <a:endParaRPr lang="en-US" sz="80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dirty="0">
              <a:solidFill>
                <a:srgbClr val="00000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Inkoop groene stroom en/of stroom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vergroend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met nationale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GVO’s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 Alle groene stroom (en groen gas) worden aangeschaft Van Helder. (S2)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Hogere reiskostenvergoeding voor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emissieloos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woon-werk verkeer. (S1)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A- Aanschaf/lease personenauto’ s obv CO2 emissiemeting uit de praktijk (80-85% elektrische voertuigen). </a:t>
            </a:r>
            <a:r>
              <a:rPr lang="nl-NL" sz="800" dirty="0">
                <a:solidFill>
                  <a:srgbClr val="173650"/>
                </a:solidFill>
                <a:latin typeface="+mj-lt"/>
              </a:rPr>
              <a:t>Binnen de organisatie zijn nog 3 benzineauto’s aanwezig, de rest is al elektrisch. (S1) </a:t>
            </a:r>
            <a:endParaRPr lang="nl-NL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Snelheidsbegrenzers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op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busjes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. (S1) </a:t>
            </a:r>
            <a:r>
              <a:rPr lang="en-US" sz="80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	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1" dirty="0">
                <a:solidFill>
                  <a:srgbClr val="173650"/>
                </a:solidFill>
                <a:latin typeface="+mj-lt"/>
              </a:rPr>
              <a:t>C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- Zero CO2-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voertuigen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.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Mobiliteitsbeurs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bezocht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,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hieruit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kwam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naar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voren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dat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er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nog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geen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passende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oplossingen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. (S1)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Beschikbaar stellen fiets, e-bike of e-scooter. Onderdeel van het vitaliteitsprogramma, onderzoek loopt nog om dit volledig uit te rollen. (S1)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41531145-AF2B-109D-5185-3C86EA6F1B95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550D861-3BEB-3DC9-990E-092B49991599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1A63D1-D110-744F-7336-01C3D89E8F67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57C3011-67A7-7D50-1B42-D6F507AFD45B}"/>
              </a:ext>
            </a:extLst>
          </p:cNvPr>
          <p:cNvSpPr txBox="1"/>
          <p:nvPr/>
        </p:nvSpPr>
        <p:spPr>
          <a:xfrm>
            <a:off x="10343073" y="36204"/>
            <a:ext cx="1829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Februari  2026</a:t>
            </a:r>
          </a:p>
        </p:txBody>
      </p:sp>
    </p:spTree>
    <p:extLst>
      <p:ext uri="{BB962C8B-B14F-4D97-AF65-F5344CB8AC3E}">
        <p14:creationId xmlns:p14="http://schemas.microsoft.com/office/powerpoint/2010/main" val="19927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C9FA-40E2-D782-CB16-93C5A05E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401B836-BF14-C4D3-3194-991D25C54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428B9CE-88E2-5711-8566-72D29AA2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86BCF031-847A-D5F3-139F-D3DC23DB9D42}"/>
              </a:ext>
            </a:extLst>
          </p:cNvPr>
          <p:cNvSpPr txBox="1">
            <a:spLocks/>
          </p:cNvSpPr>
          <p:nvPr/>
        </p:nvSpPr>
        <p:spPr>
          <a:xfrm>
            <a:off x="1811281" y="981512"/>
            <a:ext cx="8849143" cy="5486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50" b="1" i="0" u="none" strike="noStrike" baseline="0" dirty="0">
                <a:solidFill>
                  <a:srgbClr val="173650"/>
                </a:solidFill>
                <a:latin typeface="+mj-lt"/>
              </a:rPr>
              <a:t>Reductiepotentieel C-maatregelen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dirty="0">
                <a:solidFill>
                  <a:srgbClr val="173650"/>
                </a:solidFill>
              </a:rPr>
              <a:t>C- Bij alle kantoren die de afgelopen 5 jaar in gebruik zijn genomen is de klimaatinstallatie geoptimaliseerd door een professioneel installatiebedrijf. (S1) </a:t>
            </a:r>
          </a:p>
          <a:p>
            <a:endParaRPr lang="nl-NL" sz="80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Gebruikte brondata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Uit het Communicatieplan – tabel “Maatregelen CO₂ (ton)” – jaar 2025:</a:t>
            </a:r>
          </a:p>
          <a:p>
            <a:pPr marL="628650" lvl="1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800" dirty="0">
                <a:solidFill>
                  <a:srgbClr val="173650"/>
                </a:solidFill>
              </a:rPr>
              <a:t>Registreren energieverbruik: –5,75 ton CO₂</a:t>
            </a:r>
          </a:p>
          <a:p>
            <a:pPr marL="628650" lvl="1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800" dirty="0">
                <a:solidFill>
                  <a:srgbClr val="173650"/>
                </a:solidFill>
              </a:rPr>
              <a:t>Reductie gasgebruik: –1,96 ton CO₂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800" dirty="0">
              <a:solidFill>
                <a:srgbClr val="17365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Rekenmethodiek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CO₂-reductie = (</a:t>
            </a:r>
            <a:r>
              <a:rPr lang="nl-NL" altLang="nl-NL" sz="800" dirty="0" err="1">
                <a:solidFill>
                  <a:srgbClr val="173650"/>
                </a:solidFill>
              </a:rPr>
              <a:t>Δ</a:t>
            </a:r>
            <a:r>
              <a:rPr lang="nl-NL" altLang="nl-NL" sz="800" dirty="0">
                <a:solidFill>
                  <a:srgbClr val="173650"/>
                </a:solidFill>
              </a:rPr>
              <a:t> elektriciteitsverbruik × EFₑₗ) + (</a:t>
            </a:r>
            <a:r>
              <a:rPr lang="nl-NL" altLang="nl-NL" sz="800" dirty="0" err="1">
                <a:solidFill>
                  <a:srgbClr val="173650"/>
                </a:solidFill>
              </a:rPr>
              <a:t>Δ</a:t>
            </a:r>
            <a:r>
              <a:rPr lang="nl-NL" altLang="nl-NL" sz="800" dirty="0">
                <a:solidFill>
                  <a:srgbClr val="173650"/>
                </a:solidFill>
              </a:rPr>
              <a:t> gasverbruik × </a:t>
            </a:r>
            <a:r>
              <a:rPr lang="nl-NL" altLang="nl-NL" sz="800" dirty="0" err="1">
                <a:solidFill>
                  <a:srgbClr val="173650"/>
                </a:solidFill>
              </a:rPr>
              <a:t>EF₍gas</a:t>
            </a:r>
            <a:r>
              <a:rPr lang="nl-NL" altLang="nl-NL" sz="800" dirty="0">
                <a:solidFill>
                  <a:srgbClr val="173650"/>
                </a:solidFill>
              </a:rPr>
              <a:t>₎)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800" dirty="0">
              <a:solidFill>
                <a:srgbClr val="17365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Potentieel resultaat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solidFill>
                  <a:srgbClr val="173650"/>
                </a:solidFill>
              </a:rPr>
              <a:t> –7,71 ton CO₂ / jaar</a:t>
            </a:r>
          </a:p>
          <a:p>
            <a:endParaRPr lang="nl-NL" sz="800" dirty="0">
              <a:solidFill>
                <a:srgbClr val="000000"/>
              </a:solidFill>
            </a:endParaRP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dirty="0">
                <a:solidFill>
                  <a:srgbClr val="173650"/>
                </a:solidFill>
              </a:rPr>
              <a:t>C- Hogere reiskostenvergoeding voor </a:t>
            </a:r>
            <a:r>
              <a:rPr lang="nl-NL" sz="800" dirty="0" err="1">
                <a:solidFill>
                  <a:srgbClr val="173650"/>
                </a:solidFill>
              </a:rPr>
              <a:t>emissieloos</a:t>
            </a:r>
            <a:r>
              <a:rPr lang="nl-NL" sz="800" dirty="0">
                <a:solidFill>
                  <a:srgbClr val="173650"/>
                </a:solidFill>
              </a:rPr>
              <a:t> woon-werk verkeer. (S1)</a:t>
            </a:r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dirty="0">
                <a:solidFill>
                  <a:srgbClr val="173650"/>
                </a:solidFill>
              </a:rPr>
              <a:t>C- Zero CO2- </a:t>
            </a:r>
            <a:r>
              <a:rPr lang="en-US" sz="800" dirty="0" err="1">
                <a:solidFill>
                  <a:srgbClr val="173650"/>
                </a:solidFill>
              </a:rPr>
              <a:t>emissie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voertuigen</a:t>
            </a:r>
            <a:r>
              <a:rPr lang="en-US" sz="800" dirty="0">
                <a:solidFill>
                  <a:srgbClr val="173650"/>
                </a:solidFill>
              </a:rPr>
              <a:t>. </a:t>
            </a:r>
            <a:r>
              <a:rPr lang="en-US" sz="800" dirty="0" err="1">
                <a:solidFill>
                  <a:srgbClr val="173650"/>
                </a:solidFill>
              </a:rPr>
              <a:t>Mobiliteitsbeurs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bezocht</a:t>
            </a:r>
            <a:r>
              <a:rPr lang="en-US" sz="800" dirty="0">
                <a:solidFill>
                  <a:srgbClr val="173650"/>
                </a:solidFill>
              </a:rPr>
              <a:t>, </a:t>
            </a:r>
            <a:r>
              <a:rPr lang="en-US" sz="800" dirty="0" err="1">
                <a:solidFill>
                  <a:srgbClr val="173650"/>
                </a:solidFill>
              </a:rPr>
              <a:t>hieruit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kwam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naar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voren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dat</a:t>
            </a:r>
            <a:r>
              <a:rPr lang="en-US" sz="800" dirty="0">
                <a:solidFill>
                  <a:srgbClr val="173650"/>
                </a:solidFill>
              </a:rPr>
              <a:t> er </a:t>
            </a:r>
            <a:r>
              <a:rPr lang="en-US" sz="800" dirty="0" err="1">
                <a:solidFill>
                  <a:srgbClr val="173650"/>
                </a:solidFill>
              </a:rPr>
              <a:t>nog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geen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passende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oplossingen</a:t>
            </a:r>
            <a:r>
              <a:rPr lang="en-US" sz="800" dirty="0">
                <a:solidFill>
                  <a:srgbClr val="173650"/>
                </a:solidFill>
              </a:rPr>
              <a:t> </a:t>
            </a:r>
            <a:r>
              <a:rPr lang="en-US" sz="800" dirty="0" err="1">
                <a:solidFill>
                  <a:srgbClr val="173650"/>
                </a:solidFill>
              </a:rPr>
              <a:t>zijn</a:t>
            </a:r>
            <a:r>
              <a:rPr lang="en-US" sz="800" dirty="0">
                <a:solidFill>
                  <a:srgbClr val="173650"/>
                </a:solidFill>
              </a:rPr>
              <a:t>. (S1)</a:t>
            </a:r>
          </a:p>
          <a:p>
            <a:r>
              <a:rPr lang="nl-NL" sz="800" dirty="0">
                <a:solidFill>
                  <a:srgbClr val="173650"/>
                </a:solidFill>
              </a:rPr>
              <a:t>C- Beschikbaar stellen fiets, e-bike of e-scooter. Onderdeel van het vitaliteitsprogramma, onderzoek loopt nog om dit volledig uit te rollen. (S1)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Gebruikte brondata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Uit Energiebeoordeling – scope “Privévoertuigen zakelijk verkeer”: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2019: 38,67 ton CO₂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2025: 91,20 ton CO₂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Prognose stabilisatie na maatregelen: ±90,7 ton CO₂</a:t>
            </a:r>
          </a:p>
          <a:p>
            <a:pPr lvl="1"/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Rekenmethodiek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Hier is geen directe absolute reductie, maar een benadering: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Autonome groei (zonder maatregelen)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− gerealiseerd/stabiel niveau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= vermeden uitstoot</a:t>
            </a:r>
          </a:p>
          <a:p>
            <a:pPr lvl="1"/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Op basis van trend 2019–2023: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Autonome groei zonder maatregelen: +20–40 ton CO₂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Met gedrags‑ en mobiliteitsmaatregelen: stabilisatie</a:t>
            </a:r>
          </a:p>
          <a:p>
            <a:pPr lvl="1"/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Reductiepotentieel)</a:t>
            </a:r>
          </a:p>
          <a:p>
            <a:pPr lvl="1"/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20–40 ton CO₂ vermeden</a:t>
            </a:r>
          </a:p>
          <a:p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nl-NL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1BF9CB3B-1D97-BE9B-BB0D-91644F9C3318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4F77CE6-F8CB-4369-6008-1980A36BC65A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49C10F56-BD1E-AC66-A046-B83618F8BD7E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3AF54EA8-A0E1-32B7-7AB7-7386B9389022}"/>
              </a:ext>
            </a:extLst>
          </p:cNvPr>
          <p:cNvSpPr txBox="1"/>
          <p:nvPr/>
        </p:nvSpPr>
        <p:spPr>
          <a:xfrm>
            <a:off x="10343073" y="36204"/>
            <a:ext cx="1829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Februari  2026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194D20B-EED4-4B9F-2590-0FECA35C2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A7F2E06-2135-B183-8D08-32623D013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CO2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9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706D2E8-CB02-4C2C-5AAE-507F932EA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8C259D-37B2-5D62-8AFF-E99F8677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43B45D1-C272-506B-1B09-A246A8ED4F71}"/>
              </a:ext>
            </a:extLst>
          </p:cNvPr>
          <p:cNvSpPr txBox="1">
            <a:spLocks/>
          </p:cNvSpPr>
          <p:nvPr/>
        </p:nvSpPr>
        <p:spPr>
          <a:xfrm>
            <a:off x="1811281" y="1558230"/>
            <a:ext cx="8849143" cy="49096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dirty="0">
                <a:solidFill>
                  <a:srgbClr val="173650"/>
                </a:solidFill>
                <a:latin typeface="+mj-lt"/>
              </a:rPr>
              <a:t>A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- Mogelijk maken van inzet secundair materiaal en gebruikte componenten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B- LED-</a:t>
            </a:r>
            <a:r>
              <a:rPr lang="en-US" sz="800" b="1" i="0" u="none" strike="noStrike" baseline="0" dirty="0" err="1">
                <a:solidFill>
                  <a:srgbClr val="173650"/>
                </a:solidFill>
                <a:latin typeface="+mj-lt"/>
              </a:rPr>
              <a:t>buitenverlichting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Infraroodverwarming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</a:p>
          <a:p>
            <a:endParaRPr lang="en-US" sz="800" b="1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De organisatie heeft de relevante 'Erkende Maatregelen voor Faciliteiten' geïmplementeerd of, </a:t>
            </a:r>
            <a:r>
              <a:rPr lang="nl-NL" sz="800" b="0" i="0" u="none" strike="noStrike" baseline="0" dirty="0" err="1">
                <a:solidFill>
                  <a:srgbClr val="173650"/>
                </a:solidFill>
                <a:latin typeface="+mj-lt"/>
              </a:rPr>
              <a:t>voorzover</a:t>
            </a:r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 in die lijst aangegeven, worden deze op natuurlijke momenten doorgevoerd.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</a:t>
            </a:r>
            <a:endParaRPr lang="en-US" sz="80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Periodieke registratie van al het verbruik van de panden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Bij alle kantoren die de afgelopen 5 jaar in gebruik zijn genomen is de klimaatinstallatie geoptimaliseerd door een professioneel installatiebedrijf.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1" dirty="0">
              <a:solidFill>
                <a:srgbClr val="00000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De organisatie heeft voor alle kantoren de 'Erkende Maatregelen voor gebouwen' geïmplementeerd of,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voorzover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in die lijst aangegeven, worden deze op natuurlijke momenten doorgevoerd. </a:t>
            </a:r>
            <a:r>
              <a:rPr lang="nl-NL" sz="80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	</a:t>
            </a:r>
            <a:endParaRPr lang="nl-NL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Toepassen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energie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efficiente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printers </a:t>
            </a:r>
            <a:r>
              <a:rPr lang="en-US" sz="80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Beschikbaar maken laadpalen elektrische voertuigen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Gebruik schonere diesel of smeerolie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Tegengaan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stationair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draaien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vrachtwagens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	</a:t>
            </a:r>
          </a:p>
          <a:p>
            <a:endParaRPr lang="en-US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Minimalisatie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transportkilometers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door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nieuwe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vestigingen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openen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en planning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efficienter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in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te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richten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</a:t>
            </a:r>
            <a:endParaRPr lang="en-US" sz="80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en-US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Stimuleren zuinig rijden door Het Nieuwe Rijden, middels Code 95 en informatiedeling op het kantoor middels de beeldschermen </a:t>
            </a:r>
          </a:p>
          <a:p>
            <a:endParaRPr lang="nl-NL" sz="800" b="1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Aanschaf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zuinigere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wagens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, alle euro 5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bussen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vervangen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voor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euro 6 en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elektrische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vrachtwagen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nog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 in </a:t>
            </a:r>
            <a:r>
              <a:rPr lang="en-US" sz="800" dirty="0" err="1">
                <a:solidFill>
                  <a:srgbClr val="173650"/>
                </a:solidFill>
                <a:latin typeface="+mj-lt"/>
              </a:rPr>
              <a:t>bestelling</a:t>
            </a:r>
            <a:r>
              <a:rPr lang="en-US" sz="800" dirty="0">
                <a:solidFill>
                  <a:srgbClr val="173650"/>
                </a:solidFill>
                <a:latin typeface="+mj-lt"/>
              </a:rPr>
              <a:t>. </a:t>
            </a:r>
            <a:r>
              <a:rPr lang="en-US" sz="800" b="1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A-Stimuleren zuinig rijden door Monitoring 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dirty="0">
                <a:solidFill>
                  <a:srgbClr val="000000"/>
                </a:solidFill>
                <a:latin typeface="+mj-lt"/>
              </a:rPr>
              <a:t>C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- Onderzoek naar elektrische pick-up truck voor uitvoerders/opzichters die materialen heen en weer moeten rijden. Eerste proef geweest begin April 2025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06217FD-7054-17B5-5B03-A5809FCBCBC6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D823C94-6D90-0339-8743-61B6CC86CFFB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B2FF1F5-A286-0610-83BC-3059BB1D4FE0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8C3E2043-AE80-92A5-8A35-0B0FA4306499}"/>
              </a:ext>
            </a:extLst>
          </p:cNvPr>
          <p:cNvSpPr txBox="1"/>
          <p:nvPr/>
        </p:nvSpPr>
        <p:spPr>
          <a:xfrm>
            <a:off x="1811281" y="390088"/>
            <a:ext cx="249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A- al doorgevoerd</a:t>
            </a:r>
          </a:p>
          <a:p>
            <a:r>
              <a:rPr lang="nl-NL" sz="1000" dirty="0"/>
              <a:t>B- gaan we doen</a:t>
            </a:r>
          </a:p>
          <a:p>
            <a:r>
              <a:rPr lang="nl-NL" sz="1000" dirty="0"/>
              <a:t>C-gaan we onderzoeken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E1030E-B444-C6CE-0FA9-4D942EEFC9C5}"/>
              </a:ext>
            </a:extLst>
          </p:cNvPr>
          <p:cNvSpPr txBox="1"/>
          <p:nvPr/>
        </p:nvSpPr>
        <p:spPr>
          <a:xfrm>
            <a:off x="10343073" y="36204"/>
            <a:ext cx="1829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April 2025</a:t>
            </a:r>
          </a:p>
        </p:txBody>
      </p:sp>
    </p:spTree>
    <p:extLst>
      <p:ext uri="{BB962C8B-B14F-4D97-AF65-F5344CB8AC3E}">
        <p14:creationId xmlns:p14="http://schemas.microsoft.com/office/powerpoint/2010/main" val="10826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706D2E8-CB02-4C2C-5AAE-507F932EA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2277" y="463874"/>
            <a:ext cx="1090814" cy="1097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8C259D-37B2-5D62-8AFF-E99F8677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2400" y="6362879"/>
            <a:ext cx="895696" cy="197307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43B45D1-C272-506B-1B09-A246A8ED4F71}"/>
              </a:ext>
            </a:extLst>
          </p:cNvPr>
          <p:cNvSpPr txBox="1">
            <a:spLocks/>
          </p:cNvSpPr>
          <p:nvPr/>
        </p:nvSpPr>
        <p:spPr>
          <a:xfrm>
            <a:off x="1811281" y="981512"/>
            <a:ext cx="8849143" cy="5486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Controle juiste bandenspanning vrachtauto’s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dirty="0">
                <a:solidFill>
                  <a:srgbClr val="173650"/>
                </a:solidFill>
                <a:latin typeface="+mj-lt"/>
              </a:rPr>
              <a:t>A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- Gebruik van hernieuwbare brandstof als vervanging van fossiele  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groene waterstof op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aktiewagens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+ monitoring op afstand (scheelt kilometers voor vervanging)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vrachtwagen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  Q2-2025 (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staat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 in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bestelling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  <a:sym typeface="Wingdings" panose="05000000000000000000" pitchFamily="2" charset="2"/>
              </a:rPr>
              <a:t>)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heftrucks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 - Alle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heftrucks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zijn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elektrisch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endParaRPr lang="en-US" sz="80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dirty="0">
              <a:solidFill>
                <a:srgbClr val="000000"/>
              </a:solidFill>
              <a:latin typeface="+mj-lt"/>
            </a:endParaRPr>
          </a:p>
          <a:p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A- Inkoop groene stroom en/of stroom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vergroend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met nationale </a:t>
            </a:r>
            <a:r>
              <a:rPr lang="nl-NL" sz="800" i="0" u="none" strike="noStrike" baseline="0" dirty="0" err="1">
                <a:solidFill>
                  <a:srgbClr val="173650"/>
                </a:solidFill>
                <a:latin typeface="+mj-lt"/>
              </a:rPr>
              <a:t>GVO’s</a:t>
            </a:r>
            <a:r>
              <a:rPr lang="nl-NL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Hogere reiskostenvergoeding voor </a:t>
            </a:r>
            <a:r>
              <a:rPr lang="nl-NL" sz="800" b="1" i="0" u="none" strike="noStrike" baseline="0" dirty="0" err="1">
                <a:solidFill>
                  <a:srgbClr val="173650"/>
                </a:solidFill>
                <a:latin typeface="+mj-lt"/>
              </a:rPr>
              <a:t>emissieloos</a:t>
            </a:r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 woon-werk verkeer </a:t>
            </a:r>
          </a:p>
          <a:p>
            <a:endParaRPr lang="nl-NL" sz="80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173650"/>
                </a:solidFill>
                <a:latin typeface="+mj-lt"/>
              </a:rPr>
              <a:t>A- Aanschaf/lease personenauto’ s obv CO2 emissiemeting uit de praktijk (80-85% elektrische voertuigen)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A-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Snelheidsbegrenzers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op </a:t>
            </a:r>
            <a:r>
              <a:rPr lang="en-US" sz="800" i="0" u="none" strike="noStrike" baseline="0" dirty="0" err="1">
                <a:solidFill>
                  <a:srgbClr val="173650"/>
                </a:solidFill>
                <a:latin typeface="+mj-lt"/>
              </a:rPr>
              <a:t>busjes</a:t>
            </a:r>
            <a:r>
              <a:rPr lang="en-US" sz="80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		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A- Zero CO2-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emissie</a:t>
            </a:r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 err="1">
                <a:solidFill>
                  <a:srgbClr val="173650"/>
                </a:solidFill>
                <a:latin typeface="+mj-lt"/>
              </a:rPr>
              <a:t>voertuigen</a:t>
            </a:r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  <a:p>
            <a:r>
              <a:rPr lang="nl-NL" sz="800" b="1" i="0" u="none" strike="noStrike" baseline="0" dirty="0">
                <a:solidFill>
                  <a:srgbClr val="173650"/>
                </a:solidFill>
                <a:latin typeface="+mj-lt"/>
              </a:rPr>
              <a:t>C- Beschikbaar stellen fiets, e-bike of e-scooter </a:t>
            </a:r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173650"/>
                </a:solidFill>
                <a:latin typeface="+mj-lt"/>
              </a:rPr>
              <a:t> </a:t>
            </a:r>
            <a:r>
              <a:rPr lang="en-US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nl-NL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nl-NL" sz="800" b="0" i="0" u="none" strike="noStrike" baseline="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en-US" sz="800" b="0" i="0" u="none" strike="noStrike" baseline="0" dirty="0">
              <a:solidFill>
                <a:srgbClr val="173650"/>
              </a:solidFill>
              <a:latin typeface="+mj-lt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91334216-DA29-05B9-48DA-7111DE1BA3AF}"/>
              </a:ext>
            </a:extLst>
          </p:cNvPr>
          <p:cNvCxnSpPr/>
          <p:nvPr/>
        </p:nvCxnSpPr>
        <p:spPr>
          <a:xfrm>
            <a:off x="10882400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A4F69BB-7AA5-B6B5-6426-6494293FBBCF}"/>
              </a:ext>
            </a:extLst>
          </p:cNvPr>
          <p:cNvCxnSpPr/>
          <p:nvPr/>
        </p:nvCxnSpPr>
        <p:spPr>
          <a:xfrm>
            <a:off x="11236136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035DAB9-DDBE-F748-4862-B05B8C20BD90}"/>
              </a:ext>
            </a:extLst>
          </p:cNvPr>
          <p:cNvCxnSpPr/>
          <p:nvPr/>
        </p:nvCxnSpPr>
        <p:spPr>
          <a:xfrm>
            <a:off x="11564704" y="1426128"/>
            <a:ext cx="0" cy="477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330BBC28-4ACC-283F-B4C5-FA78AA8EE216}"/>
              </a:ext>
            </a:extLst>
          </p:cNvPr>
          <p:cNvSpPr txBox="1"/>
          <p:nvPr/>
        </p:nvSpPr>
        <p:spPr>
          <a:xfrm>
            <a:off x="10343073" y="36204"/>
            <a:ext cx="1829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Evaluatie datum: April 2025</a:t>
            </a:r>
          </a:p>
        </p:txBody>
      </p:sp>
    </p:spTree>
    <p:extLst>
      <p:ext uri="{BB962C8B-B14F-4D97-AF65-F5344CB8AC3E}">
        <p14:creationId xmlns:p14="http://schemas.microsoft.com/office/powerpoint/2010/main" val="606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A7F2E06-2135-B183-8D08-32623D013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CO2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4993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SNed">
      <a:majorFont>
        <a:latin typeface="Yu Gothic Light"/>
        <a:ea typeface=""/>
        <a:cs typeface=""/>
      </a:majorFont>
      <a:minorFont>
        <a:latin typeface="Yu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emeen_ppt_sjabloon_2024_maart_TSNed.pptx" id="{90408635-C872-48E3-BEFB-93F895FB6FB2}" vid="{1A8AE6A2-1316-4C4B-A30A-89CE9E1F0DF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5515f1-6782-46e5-92dc-7abd1a4c4cc7">
      <Terms xmlns="http://schemas.microsoft.com/office/infopath/2007/PartnerControls"/>
    </lcf76f155ced4ddcb4097134ff3c332f>
    <TaxCatchAll xmlns="32b7a108-7445-4610-8574-7d857facca1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63B258261274C8B26D5B8C7A82B82" ma:contentTypeVersion="19" ma:contentTypeDescription="Een nieuw document maken." ma:contentTypeScope="" ma:versionID="c6df15fdd9c866525ffcf1301d897831">
  <xsd:schema xmlns:xsd="http://www.w3.org/2001/XMLSchema" xmlns:xs="http://www.w3.org/2001/XMLSchema" xmlns:p="http://schemas.microsoft.com/office/2006/metadata/properties" xmlns:ns2="8b5515f1-6782-46e5-92dc-7abd1a4c4cc7" xmlns:ns3="32b7a108-7445-4610-8574-7d857facca1a" targetNamespace="http://schemas.microsoft.com/office/2006/metadata/properties" ma:root="true" ma:fieldsID="0446fa4355bd5159a329ef79a14632dd" ns2:_="" ns3:_="">
    <xsd:import namespace="8b5515f1-6782-46e5-92dc-7abd1a4c4cc7"/>
    <xsd:import namespace="32b7a108-7445-4610-8574-7d857facca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515f1-6782-46e5-92dc-7abd1a4c4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2f4b78c-23d2-4c57-9a98-d1f5d063cb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a108-7445-4610-8574-7d857facca1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2b671e1-6d61-4223-9fb0-3a6d2daaee24}" ma:internalName="TaxCatchAll" ma:showField="CatchAllData" ma:web="32b7a108-7445-4610-8574-7d857facca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6F67DB-5A08-488E-8686-B7E139CE4ABA}">
  <ds:schemaRefs>
    <ds:schemaRef ds:uri="8b5515f1-6782-46e5-92dc-7abd1a4c4cc7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32b7a108-7445-4610-8574-7d857facca1a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F8C9965-AE86-4D79-B6D9-0A5ACE4981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515f1-6782-46e5-92dc-7abd1a4c4cc7"/>
    <ds:schemaRef ds:uri="32b7a108-7445-4610-8574-7d857facca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6DA921-724B-46F1-A41C-A2BEB9000C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Algemeen_ppt_sjabloon_2024_maart_TSNed</Template>
  <TotalTime>432</TotalTime>
  <Words>1581</Words>
  <Application>Microsoft Office PowerPoint</Application>
  <PresentationFormat>Breedbeeld</PresentationFormat>
  <Paragraphs>242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Yu Gothic</vt:lpstr>
      <vt:lpstr>Arial</vt:lpstr>
      <vt:lpstr>Bahnschrift BOLD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Guy van Rhoon</dc:creator>
  <cp:lastModifiedBy>Patrick Hoogenboom</cp:lastModifiedBy>
  <cp:revision>9</cp:revision>
  <dcterms:created xsi:type="dcterms:W3CDTF">2024-07-25T08:37:04Z</dcterms:created>
  <dcterms:modified xsi:type="dcterms:W3CDTF">2026-05-04T09:45:27Z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0x01010023963B258261274C8B26D5B8C7A82B82</vt:lpwstr>
  </property>
  <property fmtid="{D5CDD505-2E9C-101B-9397-08002B2CF9AE}" pid="3" name="MediaServiceImageTags">
    <vt:lpwstr/>
  </property>
</Properties>
</file>